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1"/>
  </p:notesMasterIdLst>
  <p:sldIdLst>
    <p:sldId id="328" r:id="rId2"/>
    <p:sldId id="312" r:id="rId3"/>
    <p:sldId id="256" r:id="rId4"/>
    <p:sldId id="257" r:id="rId5"/>
    <p:sldId id="258" r:id="rId6"/>
    <p:sldId id="313" r:id="rId7"/>
    <p:sldId id="261" r:id="rId8"/>
    <p:sldId id="309" r:id="rId9"/>
    <p:sldId id="311" r:id="rId10"/>
    <p:sldId id="262" r:id="rId11"/>
    <p:sldId id="263" r:id="rId12"/>
    <p:sldId id="264" r:id="rId13"/>
    <p:sldId id="265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266" r:id="rId28"/>
    <p:sldId id="267" r:id="rId29"/>
    <p:sldId id="268" r:id="rId30"/>
    <p:sldId id="297" r:id="rId31"/>
    <p:sldId id="279" r:id="rId32"/>
    <p:sldId id="298" r:id="rId33"/>
    <p:sldId id="280" r:id="rId34"/>
    <p:sldId id="283" r:id="rId35"/>
    <p:sldId id="284" r:id="rId36"/>
    <p:sldId id="285" r:id="rId37"/>
    <p:sldId id="299" r:id="rId38"/>
    <p:sldId id="300" r:id="rId39"/>
    <p:sldId id="301" r:id="rId40"/>
    <p:sldId id="306" r:id="rId41"/>
    <p:sldId id="302" r:id="rId42"/>
    <p:sldId id="303" r:id="rId43"/>
    <p:sldId id="304" r:id="rId44"/>
    <p:sldId id="30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4" r:id="rId53"/>
    <p:sldId id="293" r:id="rId54"/>
    <p:sldId id="295" r:id="rId55"/>
    <p:sldId id="273" r:id="rId56"/>
    <p:sldId id="274" r:id="rId57"/>
    <p:sldId id="275" r:id="rId58"/>
    <p:sldId id="277" r:id="rId59"/>
    <p:sldId id="27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5C00"/>
    <a:srgbClr val="0000CC"/>
    <a:srgbClr val="0000FF"/>
    <a:srgbClr val="0099FF"/>
    <a:srgbClr val="CC99FF"/>
    <a:srgbClr val="9900FF"/>
    <a:srgbClr val="2E4FF4"/>
    <a:srgbClr val="5E37EB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4439" autoAdjust="0"/>
  </p:normalViewPr>
  <p:slideViewPr>
    <p:cSldViewPr>
      <p:cViewPr>
        <p:scale>
          <a:sx n="101" d="100"/>
          <a:sy n="101" d="100"/>
        </p:scale>
        <p:origin x="-18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6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rgbClr val="4584D3">
                    <a:tint val="96000"/>
                    <a:satMod val="120000"/>
                    <a:lumMod val="120000"/>
                  </a:srgbClr>
                </a:gs>
                <a:gs pos="100000">
                  <a:srgbClr val="4584D3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4584D3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2022 г.  1 562,4  млн. руб.                </c:v>
                </c:pt>
                <c:pt idx="1">
                  <c:v>Первоначальный план 2023 г. 2 308,2 млн.руб.</c:v>
                </c:pt>
                <c:pt idx="2">
                  <c:v>Уточненный план 2023 г. 1 797,5 млн.руб.</c:v>
                </c:pt>
                <c:pt idx="3">
                  <c:v>Факт 2023 г. 1 734,0  млн.руб.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528.5</c:v>
                </c:pt>
                <c:pt idx="1">
                  <c:v>612.70000000000005</c:v>
                </c:pt>
                <c:pt idx="2">
                  <c:v>640.79999999999995</c:v>
                </c:pt>
                <c:pt idx="3">
                  <c:v>591.1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82-45A5-B567-ABC7B82958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rgbClr val="05E0DB">
                    <a:tint val="96000"/>
                    <a:satMod val="120000"/>
                    <a:lumMod val="120000"/>
                  </a:srgbClr>
                </a:gs>
                <a:gs pos="100000">
                  <a:srgbClr val="05E0DB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05E0DB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2022 г.  1 562,4  млн. руб.                </c:v>
                </c:pt>
                <c:pt idx="1">
                  <c:v>Первоначальный план 2023 г. 2 308,2 млн.руб.</c:v>
                </c:pt>
                <c:pt idx="2">
                  <c:v>Уточненный план 2023 г. 1 797,5 млн.руб.</c:v>
                </c:pt>
                <c:pt idx="3">
                  <c:v>Факт 2023 г. 1 734,0  млн.руб.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1033.9000000000001</c:v>
                </c:pt>
                <c:pt idx="1">
                  <c:v>1695.5</c:v>
                </c:pt>
                <c:pt idx="2">
                  <c:v>1156.7</c:v>
                </c:pt>
                <c:pt idx="3">
                  <c:v>1142.9000000000001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82-45A5-B567-ABC7B82958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43766656"/>
        <c:axId val="143768192"/>
      </c:barChart>
      <c:catAx>
        <c:axId val="143766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t"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  <c:crossAx val="143768192"/>
        <c:crosses val="autoZero"/>
        <c:auto val="1"/>
        <c:lblAlgn val="ctr"/>
        <c:lblOffset val="100"/>
        <c:noMultiLvlLbl val="0"/>
      </c:catAx>
      <c:valAx>
        <c:axId val="143768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37666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>
              <a:solidFill>
                <a:schemeClr val="tx2">
                  <a:lumMod val="75000"/>
                </a:schemeClr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88208717549902E-2"/>
                  <c:y val="0.16412142477996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5697.2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95-4663-8762-AA35A8012D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97441025071289E-3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6474.5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95-4663-8762-AA35A8012D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487205125356446E-3"/>
                  <c:y val="0.2008650273426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поступлений доходов по годам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9762.4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95-4663-8762-AA35A8012D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890432"/>
        <c:axId val="135891968"/>
        <c:axId val="0"/>
      </c:bar3DChart>
      <c:catAx>
        <c:axId val="13589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5891968"/>
        <c:crosses val="autoZero"/>
        <c:auto val="1"/>
        <c:lblAlgn val="ctr"/>
        <c:lblOffset val="100"/>
        <c:noMultiLvlLbl val="0"/>
      </c:catAx>
      <c:valAx>
        <c:axId val="13589196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35890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407683868459058"/>
          <c:y val="1.4697441025071289E-2"/>
          <c:w val="0.5665437636558901"/>
          <c:h val="0.13902602642916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67185127578417E-2"/>
          <c:y val="0.2627076995866961"/>
          <c:w val="0.96766562974484316"/>
          <c:h val="0.61480952104967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22037.200000000001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F7-4857-951B-F042CE77D1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6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23304.9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F7-4857-951B-F042CE77D1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2"/>
                    </a:solidFill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Доходы от оказания платных услуг (тыс. руб.)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23378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F7-4857-951B-F042CE77D1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6020736"/>
        <c:axId val="136022272"/>
      </c:barChart>
      <c:catAx>
        <c:axId val="136020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6022272"/>
        <c:crosses val="autoZero"/>
        <c:auto val="1"/>
        <c:lblAlgn val="ctr"/>
        <c:lblOffset val="100"/>
        <c:noMultiLvlLbl val="0"/>
      </c:catAx>
      <c:valAx>
        <c:axId val="13602227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3602073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400" b="1"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>
                <a:latin typeface="Liberation Serif" pitchFamily="18" charset="0"/>
                <a:ea typeface="Liberation Serif" pitchFamily="18" charset="0"/>
                <a:cs typeface="Liberation Serif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10109061956085E-2"/>
          <c:y val="1.0475335024353754E-3"/>
          <c:w val="0.84239413213346681"/>
          <c:h val="0.15513428228981085"/>
        </c:manualLayout>
      </c:layout>
      <c:overlay val="0"/>
      <c:txPr>
        <a:bodyPr/>
        <a:lstStyle/>
        <a:p>
          <a:pPr>
            <a:defRPr sz="2400" b="0">
              <a:latin typeface="Liberation Serif" pitchFamily="18" charset="0"/>
              <a:ea typeface="Liberation Serif" pitchFamily="18" charset="0"/>
              <a:cs typeface="Liberation Serif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709882030465679E-2"/>
                  <c:y val="-4.6541896579392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43-4744-8525-E08CABF0F91D}"/>
                </c:ext>
              </c:extLst>
            </c:dLbl>
            <c:dLbl>
              <c:idx val="1"/>
              <c:layout>
                <c:manualLayout>
                  <c:x val="-1.0284980338410946E-2"/>
                  <c:y val="-3.184445555432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43-4744-8525-E08CABF0F9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Продажа земельных участков</c:v>
                </c:pt>
                <c:pt idx="1">
                  <c:v>Продажа имущества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8216.7000000000007</c:v>
                </c:pt>
                <c:pt idx="1">
                  <c:v>2315.5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43-4744-8525-E08CABF0F9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2747050761642E-2"/>
                  <c:y val="-4.8991470083570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43-4744-8525-E08CABF0F91D}"/>
                </c:ext>
              </c:extLst>
            </c:dLbl>
            <c:dLbl>
              <c:idx val="1"/>
              <c:layout>
                <c:manualLayout>
                  <c:x val="2.9140777625497681E-2"/>
                  <c:y val="-4.65418965793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43-4744-8525-E08CABF0F9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Продажа земельных участков</c:v>
                </c:pt>
                <c:pt idx="1">
                  <c:v>Продажа имущества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13518.4</c:v>
                </c:pt>
                <c:pt idx="1">
                  <c:v>1675.2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43-4744-8525-E08CABF0F9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6111616"/>
        <c:axId val="136113152"/>
        <c:axId val="135199808"/>
      </c:bar3DChart>
      <c:catAx>
        <c:axId val="136111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6113152"/>
        <c:crosses val="autoZero"/>
        <c:auto val="1"/>
        <c:lblAlgn val="ctr"/>
        <c:lblOffset val="100"/>
        <c:noMultiLvlLbl val="0"/>
      </c:catAx>
      <c:valAx>
        <c:axId val="136113152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crossAx val="136111616"/>
        <c:crosses val="autoZero"/>
        <c:crossBetween val="between"/>
      </c:valAx>
      <c:serAx>
        <c:axId val="135199808"/>
        <c:scaling>
          <c:orientation val="minMax"/>
        </c:scaling>
        <c:delete val="1"/>
        <c:axPos val="b"/>
        <c:majorTickMark val="out"/>
        <c:minorTickMark val="none"/>
        <c:tickLblPos val="nextTo"/>
        <c:crossAx val="136113152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7141633897351577E-3"/>
                  <c:y val="-2.966258459675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7D9-475A-8122-7F33BCF97CE0}"/>
                </c:ext>
              </c:extLst>
            </c:dLbl>
            <c:dLbl>
              <c:idx val="1"/>
              <c:layout>
                <c:manualLayout>
                  <c:x val="0.12856225423013684"/>
                  <c:y val="-4.4493876895135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7D9-475A-8122-7F33BCF97CE0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52444.2</c:v>
                </c:pt>
                <c:pt idx="1">
                  <c:v>39142.9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D9-475A-8122-7F33BCF97C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2684809084040166"/>
                  <c:y val="-1.4831292298378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7D9-475A-8122-7F33BCF97C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463193.3</c:v>
                </c:pt>
                <c:pt idx="1">
                  <c:v>515948.79999999999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D9-475A-8122-7F33BCF97C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1"/>
              <c:layout>
                <c:manualLayout>
                  <c:x val="0.11827727389172588"/>
                  <c:y val="2.0763809217729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7D9-475A-8122-7F33BCF97C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91345.600000000006</c:v>
                </c:pt>
                <c:pt idx="1">
                  <c:v>187607.5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D9-475A-8122-7F33BCF97C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5494101523284E-2"/>
                  <c:y val="-0.18390802449989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7D9-475A-8122-7F33BCF97CE0}"/>
                </c:ext>
              </c:extLst>
            </c:dLbl>
            <c:dLbl>
              <c:idx val="1"/>
              <c:layout>
                <c:manualLayout>
                  <c:x val="0.11656311050199072"/>
                  <c:y val="-0.177975507580542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7D9-475A-8122-7F33BCF97C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447784.3</c:v>
                </c:pt>
                <c:pt idx="1">
                  <c:v>418544.9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7D9-475A-8122-7F33BCF97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719552"/>
        <c:axId val="135532928"/>
        <c:axId val="0"/>
      </c:bar3DChart>
      <c:catAx>
        <c:axId val="13571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532928"/>
        <c:crosses val="autoZero"/>
        <c:auto val="1"/>
        <c:lblAlgn val="ctr"/>
        <c:lblOffset val="100"/>
        <c:noMultiLvlLbl val="0"/>
      </c:catAx>
      <c:valAx>
        <c:axId val="13553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7195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8514239158608E-3"/>
          <c:y val="9.2225083604942776E-2"/>
          <c:w val="0.58977104395807878"/>
          <c:h val="0.906706995102916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1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39-46A9-AEE4-C41BB96841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6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6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39-46A9-AEE4-C41BB968414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1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1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39-46A9-AEE4-C41BB968414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2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2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39-46A9-AEE4-C41BB968414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Жилищно - коммунальное хозяйство</c:v>
                </c:pt>
                <c:pt idx="2">
                  <c:v>Общегосударственные вопросы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Охрана окружающей среды</c:v>
                </c:pt>
                <c:pt idx="9">
                  <c:v>Национальная оборона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46.3</c:v>
                </c:pt>
                <c:pt idx="1">
                  <c:v>16.2</c:v>
                </c:pt>
                <c:pt idx="2">
                  <c:v>10.7</c:v>
                </c:pt>
                <c:pt idx="3">
                  <c:v>8.1</c:v>
                </c:pt>
                <c:pt idx="4">
                  <c:v>7.8</c:v>
                </c:pt>
                <c:pt idx="5">
                  <c:v>6.8</c:v>
                </c:pt>
                <c:pt idx="6">
                  <c:v>1.9</c:v>
                </c:pt>
                <c:pt idx="7">
                  <c:v>1.3</c:v>
                </c:pt>
                <c:pt idx="8">
                  <c:v>0.8</c:v>
                </c:pt>
                <c:pt idx="9">
                  <c:v>0.1</c:v>
                </c:pt>
                <c:pt idx="1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39-46A9-AEE4-C41BB9684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979285499443151"/>
          <c:y val="0"/>
          <c:w val="0.46278530027828885"/>
          <c:h val="1"/>
        </c:manualLayout>
      </c:layout>
      <c:overlay val="0"/>
      <c:spPr>
        <a:effectLst>
          <a:outerShdw blurRad="50800" dist="50800" dir="5400000" algn="ctr" rotWithShape="0">
            <a:schemeClr val="accent1">
              <a:lumMod val="40000"/>
              <a:lumOff val="60000"/>
            </a:schemeClr>
          </a:outerShdw>
        </a:effectLst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образование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736404</c:v>
                </c:pt>
                <c:pt idx="1">
                  <c:v>803056.2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CD-42A5-B787-BFA33D0643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культуру, кинематографию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236754226573539E-2"/>
                  <c:y val="-0.1184569873662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CD-42A5-B787-BFA33D06435E}"/>
                </c:ext>
              </c:extLst>
            </c:dLbl>
            <c:dLbl>
              <c:idx val="1"/>
              <c:layout>
                <c:manualLayout>
                  <c:x val="-1.1660779656254906E-2"/>
                  <c:y val="-0.12372174236030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CD-42A5-B787-BFA33D064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125193</c:v>
                </c:pt>
                <c:pt idx="1">
                  <c:v>140481.4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CD-42A5-B787-BFA33D0643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 на социальную политику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118491884740079E-2"/>
                  <c:y val="-3.68532849583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CD-42A5-B787-BFA33D06435E}"/>
                </c:ext>
              </c:extLst>
            </c:dLbl>
            <c:dLbl>
              <c:idx val="1"/>
              <c:layout>
                <c:manualLayout>
                  <c:x val="8.745584742191127E-3"/>
                  <c:y val="-6.844181492272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CD-42A5-B787-BFA33D0643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117832.8</c:v>
                </c:pt>
                <c:pt idx="1">
                  <c:v>134555.4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CD-42A5-B787-BFA33D0643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на физическую культуру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18343.099999999999</c:v>
                </c:pt>
                <c:pt idx="1">
                  <c:v>32777.4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CD-42A5-B787-BFA33D06435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Общий объем социально значимых расходов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0"/>
                  </a:schemeClr>
                </a:gs>
                <a:gs pos="44000">
                  <a:schemeClr val="accent3">
                    <a:tint val="60000"/>
                    <a:satMod val="120000"/>
                  </a:schemeClr>
                </a:gs>
                <a:gs pos="100000">
                  <a:schemeClr val="accent3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997772.9</c:v>
                </c:pt>
                <c:pt idx="1">
                  <c:v>1110870.3999999999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CD-42A5-B787-BFA33D064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773632"/>
        <c:axId val="136775168"/>
        <c:axId val="0"/>
      </c:bar3DChart>
      <c:catAx>
        <c:axId val="13677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775168"/>
        <c:crosses val="autoZero"/>
        <c:auto val="1"/>
        <c:lblAlgn val="ctr"/>
        <c:lblOffset val="100"/>
        <c:noMultiLvlLbl val="0"/>
      </c:catAx>
      <c:valAx>
        <c:axId val="13677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773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1547580.1</c:v>
                </c:pt>
                <c:pt idx="1">
                  <c:v>1733091.2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B6-420C-88F7-BADD33B8A2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образование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736404</c:v>
                </c:pt>
                <c:pt idx="1">
                  <c:v>803056.2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B6-420C-88F7-BADD33B8A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857088"/>
        <c:axId val="136858624"/>
        <c:axId val="0"/>
      </c:bar3DChart>
      <c:catAx>
        <c:axId val="1368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858624"/>
        <c:crosses val="autoZero"/>
        <c:auto val="1"/>
        <c:lblAlgn val="ctr"/>
        <c:lblOffset val="100"/>
        <c:noMultiLvlLbl val="0"/>
      </c:catAx>
      <c:valAx>
        <c:axId val="13685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85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rgbClr val="31B6FD">
                    <a:tint val="96000"/>
                    <a:satMod val="120000"/>
                    <a:lumMod val="120000"/>
                  </a:srgbClr>
                </a:gs>
                <a:gs pos="100000">
                  <a:srgbClr val="31B6FD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31B6FD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1547580.1</c:v>
                </c:pt>
                <c:pt idx="1">
                  <c:v>1733091.2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7-454A-BF6A-76F906FF7B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культуру тыс. руб.</c:v>
                </c:pt>
              </c:strCache>
            </c:strRef>
          </c:tx>
          <c:spPr>
            <a:gradFill rotWithShape="1">
              <a:gsLst>
                <a:gs pos="0">
                  <a:srgbClr val="A5D028">
                    <a:tint val="96000"/>
                    <a:satMod val="120000"/>
                    <a:lumMod val="120000"/>
                  </a:srgbClr>
                </a:gs>
                <a:gs pos="100000">
                  <a:srgbClr val="A5D028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A5D028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125193</c:v>
                </c:pt>
                <c:pt idx="1">
                  <c:v>140481.4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27-454A-BF6A-76F906FF7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924160"/>
        <c:axId val="136930048"/>
        <c:axId val="0"/>
      </c:bar3DChart>
      <c:catAx>
        <c:axId val="13692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930048"/>
        <c:crosses val="autoZero"/>
        <c:auto val="1"/>
        <c:lblAlgn val="ctr"/>
        <c:lblOffset val="100"/>
        <c:noMultiLvlLbl val="0"/>
      </c:catAx>
      <c:valAx>
        <c:axId val="13693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924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1547580.1</c:v>
                </c:pt>
                <c:pt idx="1">
                  <c:v>1733091.2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AF-4850-9EB6-8DDF1669E4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ЖКХ тыс.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6000"/>
                    <a:satMod val="120000"/>
                    <a:lumMod val="120000"/>
                  </a:schemeClr>
                </a:gs>
                <a:gs pos="100000">
                  <a:schemeClr val="accent6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6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243137.7</c:v>
                </c:pt>
                <c:pt idx="1">
                  <c:v>281287.8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AF-4850-9EB6-8DDF1669E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077504"/>
        <c:axId val="137079040"/>
        <c:axId val="0"/>
      </c:bar3DChart>
      <c:catAx>
        <c:axId val="13707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079040"/>
        <c:crosses val="autoZero"/>
        <c:auto val="1"/>
        <c:lblAlgn val="ctr"/>
        <c:lblOffset val="100"/>
        <c:noMultiLvlLbl val="0"/>
      </c:catAx>
      <c:valAx>
        <c:axId val="13707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07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тыс.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1547580.1</c:v>
                </c:pt>
                <c:pt idx="1">
                  <c:v>1733091.2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41-4862-83E7-AB452401B7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социальную политику тыс. руб.</c:v>
                </c:pt>
              </c:strCache>
            </c:strRef>
          </c:tx>
          <c:spPr>
            <a:gradFill rotWithShape="1">
              <a:gsLst>
                <a:gs pos="0">
                  <a:srgbClr val="F5C040">
                    <a:tint val="96000"/>
                    <a:satMod val="120000"/>
                    <a:lumMod val="120000"/>
                  </a:srgbClr>
                </a:gs>
                <a:gs pos="100000">
                  <a:srgbClr val="F5C040">
                    <a:shade val="89000"/>
                    <a:lumMod val="90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rgbClr val="F5C040">
                  <a:shade val="25000"/>
                  <a:satMod val="18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117832.8</c:v>
                </c:pt>
                <c:pt idx="1">
                  <c:v>134555.4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41-4862-83E7-AB452401B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7140480"/>
        <c:axId val="137150464"/>
        <c:axId val="0"/>
      </c:bar3DChart>
      <c:catAx>
        <c:axId val="13714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150464"/>
        <c:crosses val="autoZero"/>
        <c:auto val="1"/>
        <c:lblAlgn val="ctr"/>
        <c:lblOffset val="100"/>
        <c:noMultiLvlLbl val="0"/>
      </c:catAx>
      <c:valAx>
        <c:axId val="137150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14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17851626004506"/>
          <c:y val="0.61796323260513608"/>
          <c:w val="0.35900443745046196"/>
          <c:h val="0.33716901309807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265492970614123E-2"/>
          <c:y val="2.2193266002028835E-2"/>
          <c:w val="0.89770458786582308"/>
          <c:h val="0.64863464486045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rgbClr val="05E0DB">
                    <a:shade val="51000"/>
                    <a:satMod val="130000"/>
                  </a:srgbClr>
                </a:gs>
                <a:gs pos="80000">
                  <a:srgbClr val="05E0DB">
                    <a:shade val="93000"/>
                    <a:satMod val="130000"/>
                  </a:srgbClr>
                </a:gs>
                <a:gs pos="100000">
                  <a:srgbClr val="05E0DB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Sheet1!$B$1:$O$1</c:f>
              <c:strCache>
                <c:ptCount val="14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Аренда имущества</c:v>
                </c:pt>
                <c:pt idx="9">
                  <c:v>Негативка</c:v>
                </c:pt>
                <c:pt idx="10">
                  <c:v>Платные услуги</c:v>
                </c:pt>
                <c:pt idx="11">
                  <c:v>Продажа активов</c:v>
                </c:pt>
                <c:pt idx="12">
                  <c:v>Штрафы</c:v>
                </c:pt>
                <c:pt idx="13">
                  <c:v>Инициативные платежи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276004.40000000002</c:v>
                </c:pt>
                <c:pt idx="1">
                  <c:v>104257.8</c:v>
                </c:pt>
                <c:pt idx="2">
                  <c:v>32833.699999999997</c:v>
                </c:pt>
                <c:pt idx="3">
                  <c:v>1460.6</c:v>
                </c:pt>
                <c:pt idx="4">
                  <c:v>3269.7</c:v>
                </c:pt>
                <c:pt idx="5">
                  <c:v>8400</c:v>
                </c:pt>
                <c:pt idx="6">
                  <c:v>25656.1</c:v>
                </c:pt>
                <c:pt idx="7">
                  <c:v>288.7</c:v>
                </c:pt>
                <c:pt idx="8">
                  <c:v>33308.1</c:v>
                </c:pt>
                <c:pt idx="9">
                  <c:v>6474.5</c:v>
                </c:pt>
                <c:pt idx="10">
                  <c:v>24381.1</c:v>
                </c:pt>
                <c:pt idx="11">
                  <c:v>10532.2</c:v>
                </c:pt>
                <c:pt idx="12">
                  <c:v>1878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9F-400B-AED3-270D3E759C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rgbClr val="4584D3">
                    <a:shade val="51000"/>
                    <a:satMod val="130000"/>
                  </a:srgbClr>
                </a:gs>
                <a:gs pos="80000">
                  <a:srgbClr val="4584D3">
                    <a:shade val="93000"/>
                    <a:satMod val="130000"/>
                  </a:srgbClr>
                </a:gs>
                <a:gs pos="100000">
                  <a:srgbClr val="4584D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Sheet1!$B$1:$O$1</c:f>
              <c:strCache>
                <c:ptCount val="14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</c:v>
                </c:pt>
                <c:pt idx="6">
                  <c:v>Земельный налог</c:v>
                </c:pt>
                <c:pt idx="7">
                  <c:v>Госпошлина</c:v>
                </c:pt>
                <c:pt idx="8">
                  <c:v>Аренда имущества</c:v>
                </c:pt>
                <c:pt idx="9">
                  <c:v>Негативка</c:v>
                </c:pt>
                <c:pt idx="10">
                  <c:v>Платные услуги</c:v>
                </c:pt>
                <c:pt idx="11">
                  <c:v>Продажа активов</c:v>
                </c:pt>
                <c:pt idx="12">
                  <c:v>Штрафы</c:v>
                </c:pt>
                <c:pt idx="13">
                  <c:v>Инициативные платежи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318355.59999999998</c:v>
                </c:pt>
                <c:pt idx="1">
                  <c:v>111942.39999999999</c:v>
                </c:pt>
                <c:pt idx="2">
                  <c:v>32274.1</c:v>
                </c:pt>
                <c:pt idx="3">
                  <c:v>2103.6999999999998</c:v>
                </c:pt>
                <c:pt idx="4">
                  <c:v>2425.1999999999998</c:v>
                </c:pt>
                <c:pt idx="5">
                  <c:v>9050.2000000000007</c:v>
                </c:pt>
                <c:pt idx="6">
                  <c:v>16702.3</c:v>
                </c:pt>
                <c:pt idx="7">
                  <c:v>428.1</c:v>
                </c:pt>
                <c:pt idx="8">
                  <c:v>36832.300000000003</c:v>
                </c:pt>
                <c:pt idx="9">
                  <c:v>9762.4</c:v>
                </c:pt>
                <c:pt idx="10">
                  <c:v>24256.7</c:v>
                </c:pt>
                <c:pt idx="11">
                  <c:v>15193.6</c:v>
                </c:pt>
                <c:pt idx="12">
                  <c:v>11940</c:v>
                </c:pt>
                <c:pt idx="13">
                  <c:v>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9F-400B-AED3-270D3E759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145336576"/>
        <c:axId val="145338368"/>
      </c:barChart>
      <c:catAx>
        <c:axId val="14533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898">
            <a:noFill/>
          </a:ln>
        </c:spPr>
        <c:txPr>
          <a:bodyPr rot="-342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338368"/>
        <c:crosses val="autoZero"/>
        <c:auto val="1"/>
        <c:lblAlgn val="ctr"/>
        <c:lblOffset val="140"/>
        <c:tickLblSkip val="1"/>
        <c:tickMarkSkip val="1"/>
        <c:noMultiLvlLbl val="0"/>
      </c:catAx>
      <c:valAx>
        <c:axId val="145338368"/>
        <c:scaling>
          <c:orientation val="minMax"/>
          <c:max val="16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9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45336576"/>
        <c:crosses val="max"/>
        <c:crossBetween val="between"/>
        <c:majorUnit val="10000"/>
        <c:minorUnit val="10000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7107462616124034"/>
          <c:y val="6.1956913566875764E-2"/>
          <c:w val="0.15595008665874807"/>
          <c:h val="0.17822513768616122"/>
        </c:manualLayout>
      </c:layout>
      <c:overlay val="0"/>
      <c:spPr>
        <a:noFill/>
        <a:ln w="31730">
          <a:noFill/>
        </a:ln>
      </c:spPr>
      <c:txPr>
        <a:bodyPr/>
        <a:lstStyle/>
        <a:p>
          <a:pPr>
            <a:defRPr sz="163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80808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62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непрограммные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исполнение</c:v>
                </c:pt>
                <c:pt idx="1">
                  <c:v>2021 год исполнение</c:v>
                </c:pt>
                <c:pt idx="2">
                  <c:v>2022 год исполнение</c:v>
                </c:pt>
                <c:pt idx="3">
                  <c:v>2023 год исполнение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5.4</c:v>
                </c:pt>
                <c:pt idx="1">
                  <c:v>8.1</c:v>
                </c:pt>
                <c:pt idx="2">
                  <c:v>7.6</c:v>
                </c:pt>
                <c:pt idx="3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8-49FC-94DA-AD1ABD6D16D6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программные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0"/>
                  </a:schemeClr>
                </a:gs>
                <a:gs pos="44000">
                  <a:schemeClr val="accent6">
                    <a:tint val="60000"/>
                    <a:satMod val="120000"/>
                  </a:schemeClr>
                </a:gs>
                <a:gs pos="100000">
                  <a:schemeClr val="accent6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исполнение</c:v>
                </c:pt>
                <c:pt idx="1">
                  <c:v>2021 год исполнение</c:v>
                </c:pt>
                <c:pt idx="2">
                  <c:v>2022 год исполнение</c:v>
                </c:pt>
                <c:pt idx="3">
                  <c:v>2023 год исполнение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94.6</c:v>
                </c:pt>
                <c:pt idx="1">
                  <c:v>91.9</c:v>
                </c:pt>
                <c:pt idx="2">
                  <c:v>92.4</c:v>
                </c:pt>
                <c:pt idx="3">
                  <c:v>96.2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18-49FC-94DA-AD1ABD6D1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38356224"/>
        <c:axId val="138357760"/>
        <c:axId val="0"/>
      </c:bar3DChart>
      <c:catAx>
        <c:axId val="13835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8357760"/>
        <c:crosses val="autoZero"/>
        <c:auto val="1"/>
        <c:lblAlgn val="ctr"/>
        <c:lblOffset val="100"/>
        <c:noMultiLvlLbl val="0"/>
      </c:catAx>
      <c:valAx>
        <c:axId val="13835776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383562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36322215752886"/>
          <c:y val="5.9265733799263039E-2"/>
          <c:w val="0.7064737843537966"/>
          <c:h val="0.78764963129709953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15.6</c:v>
                </c:pt>
                <c:pt idx="2">
                  <c:v>0</c:v>
                </c:pt>
                <c:pt idx="3">
                  <c:v>18.399999999999999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F0D-4B92-993D-699EB0C3A18E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Лист1!$D$2:$D$12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F0D-4B92-993D-699EB0C3A18E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кредиты областного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Лист1!$E$2:$E$12</c:f>
              <c:numCache>
                <c:formatCode>General</c:formatCode>
                <c:ptCount val="11"/>
                <c:pt idx="0">
                  <c:v>7.2</c:v>
                </c:pt>
                <c:pt idx="1">
                  <c:v>10.9</c:v>
                </c:pt>
                <c:pt idx="2">
                  <c:v>6.6</c:v>
                </c:pt>
                <c:pt idx="3">
                  <c:v>10.3</c:v>
                </c:pt>
                <c:pt idx="4">
                  <c:v>5.5</c:v>
                </c:pt>
                <c:pt idx="5">
                  <c:v>4.4000000000000004</c:v>
                </c:pt>
                <c:pt idx="6">
                  <c:v>3.4</c:v>
                </c:pt>
                <c:pt idx="7">
                  <c:v>2.4</c:v>
                </c:pt>
                <c:pt idx="8">
                  <c:v>2.4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F0D-4B92-993D-699EB0C3A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131712"/>
        <c:axId val="138141696"/>
        <c:axId val="138122112"/>
      </c:line3DChart>
      <c:catAx>
        <c:axId val="1381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141696"/>
        <c:crosses val="autoZero"/>
        <c:auto val="1"/>
        <c:lblAlgn val="ctr"/>
        <c:lblOffset val="100"/>
        <c:noMultiLvlLbl val="0"/>
      </c:catAx>
      <c:valAx>
        <c:axId val="138141696"/>
        <c:scaling>
          <c:orientation val="minMax"/>
          <c:max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131712"/>
        <c:crosses val="autoZero"/>
        <c:crossBetween val="between"/>
      </c:valAx>
      <c:serAx>
        <c:axId val="138122112"/>
        <c:scaling>
          <c:orientation val="minMax"/>
        </c:scaling>
        <c:delete val="0"/>
        <c:axPos val="b"/>
        <c:majorTickMark val="out"/>
        <c:minorTickMark val="none"/>
        <c:tickLblPos val="none"/>
        <c:crossAx val="138141696"/>
        <c:crosses val="autoZero"/>
      </c:serAx>
    </c:plotArea>
    <c:legend>
      <c:legendPos val="r"/>
      <c:layout>
        <c:manualLayout>
          <c:xMode val="edge"/>
          <c:yMode val="edge"/>
          <c:x val="0.68343919667987318"/>
          <c:y val="0.22464417123895025"/>
          <c:w val="0.3165607678507073"/>
          <c:h val="0.279620971105895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solidFill>
              <a:schemeClr val="accent6"/>
            </a:solidFill>
            <a:ln w="15875" cap="flat" cmpd="sng" algn="ctr">
              <a:solidFill>
                <a:schemeClr val="accent6">
                  <a:shade val="50000"/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4</c:v>
                </c:pt>
                <c:pt idx="1">
                  <c:v>0</c:v>
                </c:pt>
                <c:pt idx="2">
                  <c:v>5.0999999999999996</c:v>
                </c:pt>
                <c:pt idx="3">
                  <c:v>5.4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A4-442F-85AF-25977BB28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279936"/>
        <c:axId val="138281728"/>
        <c:axId val="0"/>
      </c:bar3DChart>
      <c:catAx>
        <c:axId val="13827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281728"/>
        <c:crosses val="autoZero"/>
        <c:auto val="1"/>
        <c:lblAlgn val="ctr"/>
        <c:lblOffset val="100"/>
        <c:noMultiLvlLbl val="0"/>
      </c:catAx>
      <c:valAx>
        <c:axId val="13828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279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5478784"/>
        <c:axId val="145480320"/>
      </c:barChart>
      <c:catAx>
        <c:axId val="145478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45480320"/>
        <c:crosses val="autoZero"/>
        <c:auto val="1"/>
        <c:lblAlgn val="ctr"/>
        <c:lblOffset val="100"/>
        <c:noMultiLvlLbl val="0"/>
      </c:catAx>
      <c:valAx>
        <c:axId val="145480320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crossAx val="145478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245461663175427"/>
          <c:y val="0.35318174170536376"/>
          <c:w val="0.6206296100707398"/>
          <c:h val="0.564950703277474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rgbClr val="05E0DB">
                      <a:tint val="50000"/>
                      <a:satMod val="300000"/>
                    </a:srgbClr>
                  </a:gs>
                  <a:gs pos="35000">
                    <a:srgbClr val="05E0DB">
                      <a:tint val="37000"/>
                      <a:satMod val="300000"/>
                    </a:srgbClr>
                  </a:gs>
                  <a:gs pos="100000">
                    <a:srgbClr val="05E0DB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5E0DB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E6-4977-A938-569D4482EC43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E6-4977-A938-569D4482EC43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E6-4977-A938-569D4482EC4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E6-4977-A938-569D4482EC4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E6-4977-A938-569D4482EC43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E6-4977-A938-569D4482EC43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E6-4977-A938-569D4482EC43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E6-4977-A938-569D4482EC43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82E6-4977-A938-569D4482EC43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2E6-4977-A938-569D4482EC43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2E6-4977-A938-569D4482EC43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82E6-4977-A938-569D4482EC43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2E6-4977-A938-569D4482EC43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2E6-4977-A938-569D4482EC43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82E6-4977-A938-569D4482EC43}"/>
              </c:ext>
            </c:extLst>
          </c:dPt>
          <c:dPt>
            <c:idx val="1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82E6-4977-A938-569D4482EC4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Лист1!$A$2:$A$17</c:f>
              <c:strCache>
                <c:ptCount val="16"/>
                <c:pt idx="0">
                  <c:v>НДФЛ</c:v>
                </c:pt>
                <c:pt idx="1">
                  <c:v>Акцизы</c:v>
                </c:pt>
                <c:pt idx="2">
                  <c:v>УСНО</c:v>
                </c:pt>
                <c:pt idx="3">
                  <c:v>ЕСХН</c:v>
                </c:pt>
                <c:pt idx="4">
                  <c:v>Патент</c:v>
                </c:pt>
                <c:pt idx="5">
                  <c:v>Налог на имущество ф.л.</c:v>
                </c:pt>
                <c:pt idx="6">
                  <c:v>Земельный налог</c:v>
                </c:pt>
                <c:pt idx="7">
                  <c:v>Аренда плата  за земли</c:v>
                </c:pt>
                <c:pt idx="8">
                  <c:v>Аренда имущества</c:v>
                </c:pt>
                <c:pt idx="9">
                  <c:v>Плата за найм</c:v>
                </c:pt>
                <c:pt idx="10">
                  <c:v>Плата за негативное воздействие на окружающую среду </c:v>
                </c:pt>
                <c:pt idx="11">
                  <c:v>Доходы от оказания услуг УО</c:v>
                </c:pt>
                <c:pt idx="12">
                  <c:v>Возврат дебиторской задолженности</c:v>
                </c:pt>
                <c:pt idx="13">
                  <c:v>Доходы от реализации  имущества</c:v>
                </c:pt>
                <c:pt idx="14">
                  <c:v>Продажа земли</c:v>
                </c:pt>
                <c:pt idx="15">
                  <c:v>Штрафы</c:v>
                </c:pt>
              </c:strCache>
            </c:strRef>
          </c:cat>
          <c:val>
            <c:numRef>
              <c:f>Лист1!$B$2:$B$17</c:f>
              <c:numCache>
                <c:formatCode>0.0</c:formatCode>
                <c:ptCount val="16"/>
                <c:pt idx="0">
                  <c:v>53.9</c:v>
                </c:pt>
                <c:pt idx="1">
                  <c:v>18.899999999999999</c:v>
                </c:pt>
                <c:pt idx="2">
                  <c:v>5.5</c:v>
                </c:pt>
                <c:pt idx="3">
                  <c:v>0.3</c:v>
                </c:pt>
                <c:pt idx="4">
                  <c:v>0.4</c:v>
                </c:pt>
                <c:pt idx="5">
                  <c:v>1.5</c:v>
                </c:pt>
                <c:pt idx="6">
                  <c:v>2.8</c:v>
                </c:pt>
                <c:pt idx="7">
                  <c:v>5</c:v>
                </c:pt>
                <c:pt idx="8">
                  <c:v>0.6</c:v>
                </c:pt>
                <c:pt idx="9">
                  <c:v>0.6</c:v>
                </c:pt>
                <c:pt idx="10">
                  <c:v>1.7</c:v>
                </c:pt>
                <c:pt idx="11">
                  <c:v>4</c:v>
                </c:pt>
                <c:pt idx="12">
                  <c:v>0.1</c:v>
                </c:pt>
                <c:pt idx="13">
                  <c:v>0.3</c:v>
                </c:pt>
                <c:pt idx="14">
                  <c:v>2.2999999999999998</c:v>
                </c:pt>
                <c:pt idx="1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82E6-4977-A938-569D4482EC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19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92088637141701E-2"/>
          <c:y val="0.11186510777061959"/>
          <c:w val="0.77745645430684795"/>
          <c:h val="0.805282218510564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</c:v>
                </c:pt>
              </c:strCache>
            </c:strRef>
          </c:tx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93F-474D-BAC4-267A5B3B947F}"/>
              </c:ext>
            </c:extLst>
          </c:dPt>
          <c:dPt>
            <c:idx val="1"/>
            <c:bubble3D val="0"/>
            <c:spPr>
              <a:solidFill>
                <a:srgbClr val="CC99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93F-474D-BAC4-267A5B3B947F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31B6FD">
                      <a:tint val="66000"/>
                      <a:satMod val="160000"/>
                    </a:srgbClr>
                  </a:gs>
                  <a:gs pos="50000">
                    <a:srgbClr val="31B6FD">
                      <a:tint val="44500"/>
                      <a:satMod val="160000"/>
                    </a:srgbClr>
                  </a:gs>
                  <a:gs pos="100000">
                    <a:srgbClr val="31B6F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93F-474D-BAC4-267A5B3B947F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05E0DB">
                      <a:lumMod val="60000"/>
                      <a:lumOff val="40000"/>
                    </a:srgbClr>
                  </a:gs>
                  <a:gs pos="50000">
                    <a:srgbClr val="31B6FD">
                      <a:tint val="44500"/>
                      <a:satMod val="160000"/>
                    </a:srgbClr>
                  </a:gs>
                  <a:gs pos="100000">
                    <a:srgbClr val="31B6FD">
                      <a:tint val="23500"/>
                      <a:satMod val="160000"/>
                    </a:srgbClr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93F-474D-BAC4-267A5B3B947F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93F-474D-BAC4-267A5B3B94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0.36049999999999999</c:v>
                </c:pt>
                <c:pt idx="1">
                  <c:v>0.16159999999999999</c:v>
                </c:pt>
                <c:pt idx="2">
                  <c:v>0.44429999999999997</c:v>
                </c:pt>
                <c:pt idx="3">
                  <c:v>3.3599999999999998E-2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93F-474D-BAC4-267A5B3B9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9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7403505342821277"/>
          <c:y val="0.26153846153846155"/>
          <c:w val="0.22391366725204068"/>
          <c:h val="0.51623931623931629"/>
        </c:manualLayout>
      </c:layout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98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1">
                  <a:shade val="25000"/>
                  <a:satMod val="18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451984.7</c:v>
                </c:pt>
                <c:pt idx="1">
                  <c:v>492638.6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02-4EA4-B58B-27F54C1926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satMod val="120000"/>
                    <a:lumMod val="120000"/>
                  </a:schemeClr>
                </a:gs>
                <a:gs pos="100000">
                  <a:schemeClr val="accent2">
                    <a:shade val="89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contourW="19050" prstMaterial="flat">
              <a:bevelT w="63500" h="63500"/>
              <a:contourClr>
                <a:schemeClr val="accent2">
                  <a:shade val="25000"/>
                  <a:satMod val="1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6852372199671148E-2"/>
                  <c:y val="3.6798528058877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02-4EA4-B58B-27F54C1926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.00">
                  <c:v>76558.2</c:v>
                </c:pt>
                <c:pt idx="1">
                  <c:v>98437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02-4EA4-B58B-27F54C192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5177344"/>
        <c:axId val="135178880"/>
      </c:barChart>
      <c:catAx>
        <c:axId val="135177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35178880"/>
        <c:crosses val="autoZero"/>
        <c:auto val="1"/>
        <c:lblAlgn val="ctr"/>
        <c:lblOffset val="100"/>
        <c:noMultiLvlLbl val="0"/>
      </c:catAx>
      <c:valAx>
        <c:axId val="13517888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351773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  <a:latin typeface="Liberation Serif" pitchFamily="18" charset="0"/>
              </a:defRPr>
            </a:pPr>
            <a:r>
              <a:rPr lang="ru-RU" dirty="0" smtClean="0">
                <a:solidFill>
                  <a:schemeClr val="bg1"/>
                </a:solidFill>
                <a:latin typeface="Liberation Serif" pitchFamily="18" charset="0"/>
              </a:rPr>
              <a:t>ДИНАМИКА ПОСТУПЛЕНИЯ НДФЛ ПО ГОДАМ</a:t>
            </a:r>
            <a:endParaRPr lang="ru-RU" dirty="0">
              <a:solidFill>
                <a:schemeClr val="bg1"/>
              </a:solidFill>
              <a:latin typeface="Liberation Serif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2022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0"/>
                  </a:schemeClr>
                </a:gs>
                <a:gs pos="44000">
                  <a:schemeClr val="accent1">
                    <a:tint val="60000"/>
                    <a:satMod val="120000"/>
                  </a:schemeClr>
                </a:gs>
                <a:gs pos="100000">
                  <a:schemeClr val="accent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1.4697441025071289E-2"/>
                  <c:y val="-4.63747088648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276004.40000000002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9B-4460-AB23-1C57E8A47E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2023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0"/>
                  </a:schemeClr>
                </a:gs>
                <a:gs pos="44000">
                  <a:schemeClr val="accent2">
                    <a:tint val="60000"/>
                    <a:satMod val="120000"/>
                  </a:schemeClr>
                </a:gs>
                <a:gs pos="100000">
                  <a:schemeClr val="accent2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3.9683090767692476E-2"/>
                  <c:y val="-4.3798336150099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313591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9B-4460-AB23-1C57E8A47E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2023 года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0"/>
                  </a:schemeClr>
                </a:gs>
                <a:gs pos="44000">
                  <a:schemeClr val="accent3">
                    <a:tint val="60000"/>
                    <a:satMod val="120000"/>
                  </a:schemeClr>
                </a:gs>
                <a:gs pos="100000">
                  <a:schemeClr val="accent3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3.2334370255156834E-2"/>
                  <c:y val="-4.122196343538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9B-4460-AB23-1C57E8A47E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Динамика поступления НДФЛ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318355.59999999998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9B-4460-AB23-1C57E8A47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313280"/>
        <c:axId val="135314816"/>
        <c:axId val="0"/>
      </c:bar3DChart>
      <c:catAx>
        <c:axId val="1353132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5314816"/>
        <c:crosses val="autoZero"/>
        <c:auto val="1"/>
        <c:lblAlgn val="ctr"/>
        <c:lblOffset val="100"/>
        <c:noMultiLvlLbl val="0"/>
      </c:catAx>
      <c:valAx>
        <c:axId val="13531481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35313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986.5</c:v>
                </c:pt>
                <c:pt idx="1">
                  <c:v>1460.6</c:v>
                </c:pt>
                <c:pt idx="2">
                  <c:v>2103.6999999999998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10-48E3-BCE7-6575148ACB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2747050761642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10-48E3-BCE7-6575148ACB95}"/>
                </c:ext>
              </c:extLst>
            </c:dLbl>
            <c:dLbl>
              <c:idx val="1"/>
              <c:layout>
                <c:manualLayout>
                  <c:x val="8.5708169486757892E-3"/>
                  <c:y val="-3.9683090767692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10-48E3-BCE7-6575148ACB95}"/>
                </c:ext>
              </c:extLst>
            </c:dLbl>
            <c:dLbl>
              <c:idx val="2"/>
              <c:layout>
                <c:manualLayout>
                  <c:x val="2.0569960676821892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10-48E3-BCE7-6575148ACB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3390.8</c:v>
                </c:pt>
                <c:pt idx="1">
                  <c:v>3269.7</c:v>
                </c:pt>
                <c:pt idx="2">
                  <c:v>2425.1999999999998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10-48E3-BCE7-6575148ACB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22481</c:v>
                </c:pt>
                <c:pt idx="1">
                  <c:v>32833.699999999997</c:v>
                </c:pt>
                <c:pt idx="2">
                  <c:v>32274.1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10-48E3-BCE7-6575148AC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371392"/>
        <c:axId val="135393664"/>
        <c:axId val="0"/>
      </c:bar3DChart>
      <c:catAx>
        <c:axId val="13537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393664"/>
        <c:crosses val="autoZero"/>
        <c:auto val="1"/>
        <c:lblAlgn val="ctr"/>
        <c:lblOffset val="100"/>
        <c:noMultiLvlLbl val="0"/>
      </c:catAx>
      <c:valAx>
        <c:axId val="13539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371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Аренда земли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217026733376139E-2"/>
                  <c:y val="-7.8066698292286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EA-4C56-8B09-7F678FBB2CFC}"/>
                </c:ext>
              </c:extLst>
            </c:dLbl>
            <c:dLbl>
              <c:idx val="1"/>
              <c:layout>
                <c:manualLayout>
                  <c:x val="1.6190056095462087E-2"/>
                  <c:y val="-2.2522159539340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25014.2</c:v>
                </c:pt>
                <c:pt idx="1">
                  <c:v>29439.200000000001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EA-4C56-8B09-7F678FBB2C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Аренда имущества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398445370476727E-2"/>
                  <c:y val="-2.9663616919846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EA-4C56-8B09-7F678FBB2CFC}"/>
                </c:ext>
              </c:extLst>
            </c:dLbl>
            <c:dLbl>
              <c:idx val="1"/>
              <c:layout>
                <c:manualLayout>
                  <c:x val="2.3914480311980429E-2"/>
                  <c:y val="-5.9327233839693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3492.7</c:v>
                </c:pt>
                <c:pt idx="1">
                  <c:v>3404.1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EEA-4C56-8B09-7F678FBB2C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наем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419825292481627E-2"/>
                  <c:y val="-1.779817015190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EEA-4C56-8B09-7F678FBB2CFC}"/>
                </c:ext>
              </c:extLst>
            </c:dLbl>
            <c:dLbl>
              <c:idx val="1"/>
              <c:layout>
                <c:manualLayout>
                  <c:x val="2.3914480311980374E-2"/>
                  <c:y val="-1.7798170151908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EA-4C56-8B09-7F678FBB2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3929.8</c:v>
                </c:pt>
                <c:pt idx="1">
                  <c:v>3372.6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EEA-4C56-8B09-7F678FBB2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5811840"/>
        <c:axId val="135813376"/>
        <c:axId val="0"/>
      </c:bar3DChart>
      <c:catAx>
        <c:axId val="135811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5813376"/>
        <c:crosses val="autoZero"/>
        <c:auto val="1"/>
        <c:lblAlgn val="ctr"/>
        <c:lblOffset val="100"/>
        <c:noMultiLvlLbl val="0"/>
      </c:catAx>
      <c:valAx>
        <c:axId val="135813376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13581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06840859490184"/>
          <c:y val="0.41867298992207813"/>
          <c:w val="0.2629957311711128"/>
          <c:h val="0.24699585807150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133B9-802C-4CC8-94F2-8E974BBC4A98}" type="doc">
      <dgm:prSet loTypeId="urn:microsoft.com/office/officeart/2005/8/layout/cycle5" loCatId="cycl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48C8D38-8104-42B7-9A3A-5403390AF6C3}">
      <dgm:prSet custT="1"/>
      <dgm:spPr/>
      <dgm:t>
        <a:bodyPr/>
        <a:lstStyle/>
        <a:p>
          <a:pPr rtl="0"/>
          <a:r>
            <a:rPr lang="ru-RU" sz="1100" b="1" dirty="0" smtClean="0"/>
            <a:t>Составление проекта</a:t>
          </a:r>
          <a:r>
            <a:rPr lang="ru-RU" sz="1100" dirty="0" smtClean="0"/>
            <a:t> бюджета на очередной год</a:t>
          </a:r>
          <a:endParaRPr lang="ru-RU" sz="1100" dirty="0"/>
        </a:p>
      </dgm:t>
    </dgm:pt>
    <dgm:pt modelId="{B778D5A0-3450-4281-B961-477A6A33E99D}" type="parTrans" cxnId="{5F342C3E-A280-44E4-86DC-8DE3032CD289}">
      <dgm:prSet/>
      <dgm:spPr/>
      <dgm:t>
        <a:bodyPr/>
        <a:lstStyle/>
        <a:p>
          <a:endParaRPr lang="ru-RU"/>
        </a:p>
      </dgm:t>
    </dgm:pt>
    <dgm:pt modelId="{A761076C-2889-40A5-8595-BB311DBA0AA6}" type="sibTrans" cxnId="{5F342C3E-A280-44E4-86DC-8DE3032CD289}">
      <dgm:prSet/>
      <dgm:spPr/>
      <dgm:t>
        <a:bodyPr/>
        <a:lstStyle/>
        <a:p>
          <a:endParaRPr lang="ru-RU"/>
        </a:p>
      </dgm:t>
    </dgm:pt>
    <dgm:pt modelId="{822AF553-339C-41B3-A322-AC94A4D22CEF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Рассмотрение проекта</a:t>
          </a:r>
          <a:r>
            <a:rPr lang="ru-RU" sz="1100" dirty="0" smtClean="0">
              <a:latin typeface="Liberation Serif" pitchFamily="18" charset="0"/>
            </a:rPr>
            <a:t> бюджета на очередной год плановый период</a:t>
          </a:r>
          <a:endParaRPr lang="ru-RU" sz="1100" dirty="0">
            <a:latin typeface="Liberation Serif" pitchFamily="18" charset="0"/>
          </a:endParaRPr>
        </a:p>
      </dgm:t>
    </dgm:pt>
    <dgm:pt modelId="{DAD66B54-7724-4AA5-A970-9F0290327CE5}" type="parTrans" cxnId="{13FF4A9F-4AFF-4298-A179-CFBFC4673DFC}">
      <dgm:prSet/>
      <dgm:spPr/>
      <dgm:t>
        <a:bodyPr/>
        <a:lstStyle/>
        <a:p>
          <a:endParaRPr lang="ru-RU"/>
        </a:p>
      </dgm:t>
    </dgm:pt>
    <dgm:pt modelId="{57BBA4AF-F6D8-445B-A439-2E04D0E4F09C}" type="sibTrans" cxnId="{13FF4A9F-4AFF-4298-A179-CFBFC4673DFC}">
      <dgm:prSet/>
      <dgm:spPr/>
      <dgm:t>
        <a:bodyPr/>
        <a:lstStyle/>
        <a:p>
          <a:endParaRPr lang="ru-RU"/>
        </a:p>
      </dgm:t>
    </dgm:pt>
    <dgm:pt modelId="{1A028453-5656-4A7A-8BFC-A12DDE9E2ED0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Утверждение проекта</a:t>
          </a:r>
          <a:r>
            <a:rPr lang="ru-RU" sz="1100" dirty="0" smtClean="0">
              <a:latin typeface="Liberation Serif" pitchFamily="18" charset="0"/>
            </a:rPr>
            <a:t> бюджета на очередной год</a:t>
          </a:r>
          <a:endParaRPr lang="ru-RU" sz="1100" dirty="0">
            <a:latin typeface="Liberation Serif" pitchFamily="18" charset="0"/>
          </a:endParaRPr>
        </a:p>
      </dgm:t>
    </dgm:pt>
    <dgm:pt modelId="{801FDC1F-A2B5-43A8-B19B-88BE4A0B9F68}" type="parTrans" cxnId="{4C1B3C1A-5D7E-440B-AF18-03F5625FE0F7}">
      <dgm:prSet/>
      <dgm:spPr/>
      <dgm:t>
        <a:bodyPr/>
        <a:lstStyle/>
        <a:p>
          <a:endParaRPr lang="ru-RU"/>
        </a:p>
      </dgm:t>
    </dgm:pt>
    <dgm:pt modelId="{99F30BA9-BFA7-45F5-ADBE-9A90F08B1687}" type="sibTrans" cxnId="{4C1B3C1A-5D7E-440B-AF18-03F5625FE0F7}">
      <dgm:prSet/>
      <dgm:spPr/>
      <dgm:t>
        <a:bodyPr/>
        <a:lstStyle/>
        <a:p>
          <a:endParaRPr lang="ru-RU"/>
        </a:p>
      </dgm:t>
    </dgm:pt>
    <dgm:pt modelId="{9ED9C94C-8234-4528-9375-2A0AE77A31B5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Исполнение бюджета</a:t>
          </a:r>
          <a:r>
            <a:rPr lang="ru-RU" sz="1100" dirty="0" smtClean="0">
              <a:latin typeface="Liberation Serif" pitchFamily="18" charset="0"/>
            </a:rPr>
            <a:t> в текущем году</a:t>
          </a:r>
          <a:endParaRPr lang="ru-RU" sz="1100" dirty="0">
            <a:latin typeface="Liberation Serif" pitchFamily="18" charset="0"/>
          </a:endParaRPr>
        </a:p>
      </dgm:t>
    </dgm:pt>
    <dgm:pt modelId="{61F2B082-E80B-4D2F-902B-F373EF3B484C}" type="parTrans" cxnId="{831674C3-3A3E-4652-8C9A-11548CF198E2}">
      <dgm:prSet/>
      <dgm:spPr/>
      <dgm:t>
        <a:bodyPr/>
        <a:lstStyle/>
        <a:p>
          <a:endParaRPr lang="ru-RU"/>
        </a:p>
      </dgm:t>
    </dgm:pt>
    <dgm:pt modelId="{349CD045-4E5D-4198-98E2-6D634ACC12E3}" type="sibTrans" cxnId="{831674C3-3A3E-4652-8C9A-11548CF198E2}">
      <dgm:prSet/>
      <dgm:spPr/>
      <dgm:t>
        <a:bodyPr/>
        <a:lstStyle/>
        <a:p>
          <a:endParaRPr lang="ru-RU"/>
        </a:p>
      </dgm:t>
    </dgm:pt>
    <dgm:pt modelId="{CB0FC9FC-6CD9-404D-AC54-C817C525FAD2}">
      <dgm:prSet custT="1"/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Формирование отчета</a:t>
          </a:r>
          <a:r>
            <a:rPr lang="ru-RU" sz="1100" dirty="0" smtClean="0">
              <a:latin typeface="Liberation Serif" pitchFamily="18" charset="0"/>
            </a:rPr>
            <a:t> об исполнении бюджета предыдущего года</a:t>
          </a:r>
          <a:endParaRPr lang="ru-RU" sz="1100" dirty="0">
            <a:latin typeface="Liberation Serif" pitchFamily="18" charset="0"/>
          </a:endParaRPr>
        </a:p>
      </dgm:t>
    </dgm:pt>
    <dgm:pt modelId="{9AA90DB3-A6A3-4152-94AD-79241B74E7D2}" type="parTrans" cxnId="{75EC5C09-D204-4A7F-B3F1-F4A1A6E50FC8}">
      <dgm:prSet/>
      <dgm:spPr/>
      <dgm:t>
        <a:bodyPr/>
        <a:lstStyle/>
        <a:p>
          <a:endParaRPr lang="ru-RU"/>
        </a:p>
      </dgm:t>
    </dgm:pt>
    <dgm:pt modelId="{BD2C1ABA-CBFA-423C-854C-F08FE6169208}" type="sibTrans" cxnId="{75EC5C09-D204-4A7F-B3F1-F4A1A6E50FC8}">
      <dgm:prSet/>
      <dgm:spPr/>
      <dgm:t>
        <a:bodyPr/>
        <a:lstStyle/>
        <a:p>
          <a:endParaRPr lang="ru-RU"/>
        </a:p>
      </dgm:t>
    </dgm:pt>
    <dgm:pt modelId="{AAB65FD9-E9C9-4CBB-9237-8FD9FF0D72A2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100" b="1" dirty="0" smtClean="0">
              <a:latin typeface="Liberation Serif" pitchFamily="18" charset="0"/>
            </a:rPr>
            <a:t>Утверждение отчета</a:t>
          </a:r>
          <a:r>
            <a:rPr lang="ru-RU" sz="1100" dirty="0" smtClean="0">
              <a:latin typeface="Liberation Serif" pitchFamily="18" charset="0"/>
            </a:rPr>
            <a:t> об </a:t>
          </a:r>
          <a:r>
            <a:rPr lang="ru-RU" sz="1100" b="1" dirty="0" smtClean="0">
              <a:latin typeface="Liberation Serif" pitchFamily="18" charset="0"/>
            </a:rPr>
            <a:t>исполнении бюджета</a:t>
          </a:r>
          <a:r>
            <a:rPr lang="ru-RU" sz="1100" dirty="0" smtClean="0">
              <a:latin typeface="Liberation Serif" pitchFamily="18" charset="0"/>
            </a:rPr>
            <a:t> предыдущего года</a:t>
          </a:r>
          <a:endParaRPr lang="ru-RU" sz="1100" dirty="0">
            <a:latin typeface="Liberation Serif" pitchFamily="18" charset="0"/>
          </a:endParaRPr>
        </a:p>
      </dgm:t>
    </dgm:pt>
    <dgm:pt modelId="{273F8D97-C93F-4F9D-BA33-39B4B4B9406E}" type="parTrans" cxnId="{B9EE331E-5518-4FEE-9128-B1D03F791FB2}">
      <dgm:prSet/>
      <dgm:spPr/>
      <dgm:t>
        <a:bodyPr/>
        <a:lstStyle/>
        <a:p>
          <a:endParaRPr lang="ru-RU"/>
        </a:p>
      </dgm:t>
    </dgm:pt>
    <dgm:pt modelId="{062DF972-0959-4D9C-8ABF-2EDAD11A9D84}" type="sibTrans" cxnId="{B9EE331E-5518-4FEE-9128-B1D03F791FB2}">
      <dgm:prSet/>
      <dgm:spPr/>
      <dgm:t>
        <a:bodyPr/>
        <a:lstStyle/>
        <a:p>
          <a:endParaRPr lang="ru-RU"/>
        </a:p>
      </dgm:t>
    </dgm:pt>
    <dgm:pt modelId="{29A7620A-6AD7-4FE7-8344-22EFEB9056C7}" type="pres">
      <dgm:prSet presAssocID="{38D133B9-802C-4CC8-94F2-8E974BBC4A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07596B-4A4D-4EA1-AFD9-F1508ABD9C84}" type="pres">
      <dgm:prSet presAssocID="{148C8D38-8104-42B7-9A3A-5403390AF6C3}" presName="node" presStyleLbl="node1" presStyleIdx="0" presStyleCnt="6" custRadScaleRad="103703" custRadScaleInc="8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A7B5D-2F29-42D9-977E-6CE8D92193A9}" type="pres">
      <dgm:prSet presAssocID="{148C8D38-8104-42B7-9A3A-5403390AF6C3}" presName="spNode" presStyleCnt="0"/>
      <dgm:spPr/>
    </dgm:pt>
    <dgm:pt modelId="{D40FEA87-E951-4628-8C86-655C2EE00636}" type="pres">
      <dgm:prSet presAssocID="{A761076C-2889-40A5-8595-BB311DBA0AA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EB74494-E97D-4715-9992-79B99FFFDC5E}" type="pres">
      <dgm:prSet presAssocID="{822AF553-339C-41B3-A322-AC94A4D22C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E65F4-A98D-481C-A70A-5F45941DCC9C}" type="pres">
      <dgm:prSet presAssocID="{822AF553-339C-41B3-A322-AC94A4D22CEF}" presName="spNode" presStyleCnt="0"/>
      <dgm:spPr/>
    </dgm:pt>
    <dgm:pt modelId="{BAC79AEC-63EE-489F-9FEF-3DFBA8C7B55D}" type="pres">
      <dgm:prSet presAssocID="{57BBA4AF-F6D8-445B-A439-2E04D0E4F09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5862BB0-630D-4117-BCE0-586EDAE8787A}" type="pres">
      <dgm:prSet presAssocID="{1A028453-5656-4A7A-8BFC-A12DDE9E2ED0}" presName="node" presStyleLbl="node1" presStyleIdx="2" presStyleCnt="6" custRadScaleRad="102076" custRadScaleInc="-8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4B6A9-D363-4DE8-8DDC-A9060CF02818}" type="pres">
      <dgm:prSet presAssocID="{1A028453-5656-4A7A-8BFC-A12DDE9E2ED0}" presName="spNode" presStyleCnt="0"/>
      <dgm:spPr/>
    </dgm:pt>
    <dgm:pt modelId="{5C3A627F-4781-4330-8322-33D04D7A53A5}" type="pres">
      <dgm:prSet presAssocID="{99F30BA9-BFA7-45F5-ADBE-9A90F08B168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4E9D5634-F113-43AA-926C-B46814C739EC}" type="pres">
      <dgm:prSet presAssocID="{9ED9C94C-8234-4528-9375-2A0AE77A31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4425-0950-4F5D-845A-49BC4E598B4B}" type="pres">
      <dgm:prSet presAssocID="{9ED9C94C-8234-4528-9375-2A0AE77A31B5}" presName="spNode" presStyleCnt="0"/>
      <dgm:spPr/>
    </dgm:pt>
    <dgm:pt modelId="{76BF1E06-0835-4A95-B1AD-F5B92411E454}" type="pres">
      <dgm:prSet presAssocID="{349CD045-4E5D-4198-98E2-6D634ACC12E3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E915863-6DD0-42C4-BC01-17566A61BAC4}" type="pres">
      <dgm:prSet presAssocID="{CB0FC9FC-6CD9-404D-AC54-C817C525FAD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239C6-24FA-422F-874F-6EC4628BB06F}" type="pres">
      <dgm:prSet presAssocID="{CB0FC9FC-6CD9-404D-AC54-C817C525FAD2}" presName="spNode" presStyleCnt="0"/>
      <dgm:spPr/>
    </dgm:pt>
    <dgm:pt modelId="{55EC7F2C-CD0D-4689-A3B4-AF5D3CBD6DF6}" type="pres">
      <dgm:prSet presAssocID="{BD2C1ABA-CBFA-423C-854C-F08FE6169208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384A1E3-4361-4332-8BFC-C45697FA5BF5}" type="pres">
      <dgm:prSet presAssocID="{AAB65FD9-E9C9-4CBB-9237-8FD9FF0D72A2}" presName="node" presStyleLbl="node1" presStyleIdx="5" presStyleCnt="6" custRadScaleRad="98735" custRadScaleInc="-12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99C3B-81D7-4648-840B-7F3304C54711}" type="pres">
      <dgm:prSet presAssocID="{AAB65FD9-E9C9-4CBB-9237-8FD9FF0D72A2}" presName="spNode" presStyleCnt="0"/>
      <dgm:spPr/>
    </dgm:pt>
    <dgm:pt modelId="{7514C2A5-CC95-4C23-9D66-78515CF3F6D5}" type="pres">
      <dgm:prSet presAssocID="{062DF972-0959-4D9C-8ABF-2EDAD11A9D84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E511448A-65A1-4266-BD23-75AA3063F311}" type="presOf" srcId="{349CD045-4E5D-4198-98E2-6D634ACC12E3}" destId="{76BF1E06-0835-4A95-B1AD-F5B92411E454}" srcOrd="0" destOrd="0" presId="urn:microsoft.com/office/officeart/2005/8/layout/cycle5"/>
    <dgm:cxn modelId="{B9EE331E-5518-4FEE-9128-B1D03F791FB2}" srcId="{38D133B9-802C-4CC8-94F2-8E974BBC4A98}" destId="{AAB65FD9-E9C9-4CBB-9237-8FD9FF0D72A2}" srcOrd="5" destOrd="0" parTransId="{273F8D97-C93F-4F9D-BA33-39B4B4B9406E}" sibTransId="{062DF972-0959-4D9C-8ABF-2EDAD11A9D84}"/>
    <dgm:cxn modelId="{75EC5C09-D204-4A7F-B3F1-F4A1A6E50FC8}" srcId="{38D133B9-802C-4CC8-94F2-8E974BBC4A98}" destId="{CB0FC9FC-6CD9-404D-AC54-C817C525FAD2}" srcOrd="4" destOrd="0" parTransId="{9AA90DB3-A6A3-4152-94AD-79241B74E7D2}" sibTransId="{BD2C1ABA-CBFA-423C-854C-F08FE6169208}"/>
    <dgm:cxn modelId="{8192F657-05AF-420E-AA16-964890D3BE4C}" type="presOf" srcId="{AAB65FD9-E9C9-4CBB-9237-8FD9FF0D72A2}" destId="{8384A1E3-4361-4332-8BFC-C45697FA5BF5}" srcOrd="0" destOrd="0" presId="urn:microsoft.com/office/officeart/2005/8/layout/cycle5"/>
    <dgm:cxn modelId="{4C1B3C1A-5D7E-440B-AF18-03F5625FE0F7}" srcId="{38D133B9-802C-4CC8-94F2-8E974BBC4A98}" destId="{1A028453-5656-4A7A-8BFC-A12DDE9E2ED0}" srcOrd="2" destOrd="0" parTransId="{801FDC1F-A2B5-43A8-B19B-88BE4A0B9F68}" sibTransId="{99F30BA9-BFA7-45F5-ADBE-9A90F08B1687}"/>
    <dgm:cxn modelId="{B69E7F93-F3BF-4F8B-B1D6-AEA99493C057}" type="presOf" srcId="{38D133B9-802C-4CC8-94F2-8E974BBC4A98}" destId="{29A7620A-6AD7-4FE7-8344-22EFEB9056C7}" srcOrd="0" destOrd="0" presId="urn:microsoft.com/office/officeart/2005/8/layout/cycle5"/>
    <dgm:cxn modelId="{F0CAAF65-FA56-4742-AA3B-B94B708542D6}" type="presOf" srcId="{062DF972-0959-4D9C-8ABF-2EDAD11A9D84}" destId="{7514C2A5-CC95-4C23-9D66-78515CF3F6D5}" srcOrd="0" destOrd="0" presId="urn:microsoft.com/office/officeart/2005/8/layout/cycle5"/>
    <dgm:cxn modelId="{0BCBE9BE-9EDD-439E-B196-CCDB553E4F63}" type="presOf" srcId="{822AF553-339C-41B3-A322-AC94A4D22CEF}" destId="{3EB74494-E97D-4715-9992-79B99FFFDC5E}" srcOrd="0" destOrd="0" presId="urn:microsoft.com/office/officeart/2005/8/layout/cycle5"/>
    <dgm:cxn modelId="{13FF4A9F-4AFF-4298-A179-CFBFC4673DFC}" srcId="{38D133B9-802C-4CC8-94F2-8E974BBC4A98}" destId="{822AF553-339C-41B3-A322-AC94A4D22CEF}" srcOrd="1" destOrd="0" parTransId="{DAD66B54-7724-4AA5-A970-9F0290327CE5}" sibTransId="{57BBA4AF-F6D8-445B-A439-2E04D0E4F09C}"/>
    <dgm:cxn modelId="{C6D5B781-6FCD-4D46-8E6A-DD272D5CC63B}" type="presOf" srcId="{57BBA4AF-F6D8-445B-A439-2E04D0E4F09C}" destId="{BAC79AEC-63EE-489F-9FEF-3DFBA8C7B55D}" srcOrd="0" destOrd="0" presId="urn:microsoft.com/office/officeart/2005/8/layout/cycle5"/>
    <dgm:cxn modelId="{FEE2253E-3B39-4B83-9620-6E4578487F28}" type="presOf" srcId="{99F30BA9-BFA7-45F5-ADBE-9A90F08B1687}" destId="{5C3A627F-4781-4330-8322-33D04D7A53A5}" srcOrd="0" destOrd="0" presId="urn:microsoft.com/office/officeart/2005/8/layout/cycle5"/>
    <dgm:cxn modelId="{D5319440-9E55-4B86-A7CA-73D69997AF3D}" type="presOf" srcId="{BD2C1ABA-CBFA-423C-854C-F08FE6169208}" destId="{55EC7F2C-CD0D-4689-A3B4-AF5D3CBD6DF6}" srcOrd="0" destOrd="0" presId="urn:microsoft.com/office/officeart/2005/8/layout/cycle5"/>
    <dgm:cxn modelId="{5F342C3E-A280-44E4-86DC-8DE3032CD289}" srcId="{38D133B9-802C-4CC8-94F2-8E974BBC4A98}" destId="{148C8D38-8104-42B7-9A3A-5403390AF6C3}" srcOrd="0" destOrd="0" parTransId="{B778D5A0-3450-4281-B961-477A6A33E99D}" sibTransId="{A761076C-2889-40A5-8595-BB311DBA0AA6}"/>
    <dgm:cxn modelId="{B9EAF39B-70C6-4B01-AB9F-90B73E9854E4}" type="presOf" srcId="{A761076C-2889-40A5-8595-BB311DBA0AA6}" destId="{D40FEA87-E951-4628-8C86-655C2EE00636}" srcOrd="0" destOrd="0" presId="urn:microsoft.com/office/officeart/2005/8/layout/cycle5"/>
    <dgm:cxn modelId="{E72B605C-1B4E-4B61-BEF0-D54F1845ED67}" type="presOf" srcId="{1A028453-5656-4A7A-8BFC-A12DDE9E2ED0}" destId="{65862BB0-630D-4117-BCE0-586EDAE8787A}" srcOrd="0" destOrd="0" presId="urn:microsoft.com/office/officeart/2005/8/layout/cycle5"/>
    <dgm:cxn modelId="{D5A312AC-0162-4CF3-B361-623BD87C87EF}" type="presOf" srcId="{9ED9C94C-8234-4528-9375-2A0AE77A31B5}" destId="{4E9D5634-F113-43AA-926C-B46814C739EC}" srcOrd="0" destOrd="0" presId="urn:microsoft.com/office/officeart/2005/8/layout/cycle5"/>
    <dgm:cxn modelId="{831674C3-3A3E-4652-8C9A-11548CF198E2}" srcId="{38D133B9-802C-4CC8-94F2-8E974BBC4A98}" destId="{9ED9C94C-8234-4528-9375-2A0AE77A31B5}" srcOrd="3" destOrd="0" parTransId="{61F2B082-E80B-4D2F-902B-F373EF3B484C}" sibTransId="{349CD045-4E5D-4198-98E2-6D634ACC12E3}"/>
    <dgm:cxn modelId="{619F6349-DE50-4EE5-9F2E-7408AE6114EF}" type="presOf" srcId="{148C8D38-8104-42B7-9A3A-5403390AF6C3}" destId="{0B07596B-4A4D-4EA1-AFD9-F1508ABD9C84}" srcOrd="0" destOrd="0" presId="urn:microsoft.com/office/officeart/2005/8/layout/cycle5"/>
    <dgm:cxn modelId="{3693A52A-0A15-49D7-8BDE-A353C078A38F}" type="presOf" srcId="{CB0FC9FC-6CD9-404D-AC54-C817C525FAD2}" destId="{3E915863-6DD0-42C4-BC01-17566A61BAC4}" srcOrd="0" destOrd="0" presId="urn:microsoft.com/office/officeart/2005/8/layout/cycle5"/>
    <dgm:cxn modelId="{760662B5-ED64-468C-BC53-6C2CAB76DDD6}" type="presParOf" srcId="{29A7620A-6AD7-4FE7-8344-22EFEB9056C7}" destId="{0B07596B-4A4D-4EA1-AFD9-F1508ABD9C84}" srcOrd="0" destOrd="0" presId="urn:microsoft.com/office/officeart/2005/8/layout/cycle5"/>
    <dgm:cxn modelId="{A5F2136A-27C3-47EB-A80F-2FA639E4BED9}" type="presParOf" srcId="{29A7620A-6AD7-4FE7-8344-22EFEB9056C7}" destId="{885A7B5D-2F29-42D9-977E-6CE8D92193A9}" srcOrd="1" destOrd="0" presId="urn:microsoft.com/office/officeart/2005/8/layout/cycle5"/>
    <dgm:cxn modelId="{DFB3F61E-F15B-4EB9-9F8D-784A00AB11D4}" type="presParOf" srcId="{29A7620A-6AD7-4FE7-8344-22EFEB9056C7}" destId="{D40FEA87-E951-4628-8C86-655C2EE00636}" srcOrd="2" destOrd="0" presId="urn:microsoft.com/office/officeart/2005/8/layout/cycle5"/>
    <dgm:cxn modelId="{624AD010-5213-4285-9609-E57F7ABB0AAA}" type="presParOf" srcId="{29A7620A-6AD7-4FE7-8344-22EFEB9056C7}" destId="{3EB74494-E97D-4715-9992-79B99FFFDC5E}" srcOrd="3" destOrd="0" presId="urn:microsoft.com/office/officeart/2005/8/layout/cycle5"/>
    <dgm:cxn modelId="{DFF4709C-DD75-460D-9B87-07C4F7175692}" type="presParOf" srcId="{29A7620A-6AD7-4FE7-8344-22EFEB9056C7}" destId="{E13E65F4-A98D-481C-A70A-5F45941DCC9C}" srcOrd="4" destOrd="0" presId="urn:microsoft.com/office/officeart/2005/8/layout/cycle5"/>
    <dgm:cxn modelId="{CA49F8DE-3F2D-447B-AAA9-4ACC329DDC99}" type="presParOf" srcId="{29A7620A-6AD7-4FE7-8344-22EFEB9056C7}" destId="{BAC79AEC-63EE-489F-9FEF-3DFBA8C7B55D}" srcOrd="5" destOrd="0" presId="urn:microsoft.com/office/officeart/2005/8/layout/cycle5"/>
    <dgm:cxn modelId="{20BD8CD3-B8C3-43EA-BB6B-81374825AD5D}" type="presParOf" srcId="{29A7620A-6AD7-4FE7-8344-22EFEB9056C7}" destId="{65862BB0-630D-4117-BCE0-586EDAE8787A}" srcOrd="6" destOrd="0" presId="urn:microsoft.com/office/officeart/2005/8/layout/cycle5"/>
    <dgm:cxn modelId="{2D5C2128-DC58-44F9-B7C2-0CDE2A9259CD}" type="presParOf" srcId="{29A7620A-6AD7-4FE7-8344-22EFEB9056C7}" destId="{D954B6A9-D363-4DE8-8DDC-A9060CF02818}" srcOrd="7" destOrd="0" presId="urn:microsoft.com/office/officeart/2005/8/layout/cycle5"/>
    <dgm:cxn modelId="{0BFFD7FD-5E03-4710-A14B-BC537896D414}" type="presParOf" srcId="{29A7620A-6AD7-4FE7-8344-22EFEB9056C7}" destId="{5C3A627F-4781-4330-8322-33D04D7A53A5}" srcOrd="8" destOrd="0" presId="urn:microsoft.com/office/officeart/2005/8/layout/cycle5"/>
    <dgm:cxn modelId="{F61887C6-69F9-4D6B-B62A-F03C22F4055B}" type="presParOf" srcId="{29A7620A-6AD7-4FE7-8344-22EFEB9056C7}" destId="{4E9D5634-F113-43AA-926C-B46814C739EC}" srcOrd="9" destOrd="0" presId="urn:microsoft.com/office/officeart/2005/8/layout/cycle5"/>
    <dgm:cxn modelId="{FF7D0167-BD47-4E3C-B2FA-C6FFF790E149}" type="presParOf" srcId="{29A7620A-6AD7-4FE7-8344-22EFEB9056C7}" destId="{B0304425-0950-4F5D-845A-49BC4E598B4B}" srcOrd="10" destOrd="0" presId="urn:microsoft.com/office/officeart/2005/8/layout/cycle5"/>
    <dgm:cxn modelId="{10D09E59-627C-4E9B-B97C-F62C94967B23}" type="presParOf" srcId="{29A7620A-6AD7-4FE7-8344-22EFEB9056C7}" destId="{76BF1E06-0835-4A95-B1AD-F5B92411E454}" srcOrd="11" destOrd="0" presId="urn:microsoft.com/office/officeart/2005/8/layout/cycle5"/>
    <dgm:cxn modelId="{5CABFACC-D93E-474E-8476-F0C84E2B204C}" type="presParOf" srcId="{29A7620A-6AD7-4FE7-8344-22EFEB9056C7}" destId="{3E915863-6DD0-42C4-BC01-17566A61BAC4}" srcOrd="12" destOrd="0" presId="urn:microsoft.com/office/officeart/2005/8/layout/cycle5"/>
    <dgm:cxn modelId="{18A9C91E-4669-4E37-9C49-B2F617DDC954}" type="presParOf" srcId="{29A7620A-6AD7-4FE7-8344-22EFEB9056C7}" destId="{DEA239C6-24FA-422F-874F-6EC4628BB06F}" srcOrd="13" destOrd="0" presId="urn:microsoft.com/office/officeart/2005/8/layout/cycle5"/>
    <dgm:cxn modelId="{B9DD4BC6-EC9D-400C-8A8E-949CA8934179}" type="presParOf" srcId="{29A7620A-6AD7-4FE7-8344-22EFEB9056C7}" destId="{55EC7F2C-CD0D-4689-A3B4-AF5D3CBD6DF6}" srcOrd="14" destOrd="0" presId="urn:microsoft.com/office/officeart/2005/8/layout/cycle5"/>
    <dgm:cxn modelId="{D1CBBACC-741F-4717-91EC-DEED0721A5A0}" type="presParOf" srcId="{29A7620A-6AD7-4FE7-8344-22EFEB9056C7}" destId="{8384A1E3-4361-4332-8BFC-C45697FA5BF5}" srcOrd="15" destOrd="0" presId="urn:microsoft.com/office/officeart/2005/8/layout/cycle5"/>
    <dgm:cxn modelId="{8849D7B5-0750-44DE-86A0-D4E116EBEBC6}" type="presParOf" srcId="{29A7620A-6AD7-4FE7-8344-22EFEB9056C7}" destId="{67A99C3B-81D7-4648-840B-7F3304C54711}" srcOrd="16" destOrd="0" presId="urn:microsoft.com/office/officeart/2005/8/layout/cycle5"/>
    <dgm:cxn modelId="{B4B6CE10-42DA-4BA1-A526-5C3221C5AD0C}" type="presParOf" srcId="{29A7620A-6AD7-4FE7-8344-22EFEB9056C7}" destId="{7514C2A5-CC95-4C23-9D66-78515CF3F6D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3D14F-1982-4498-BA2D-88C46FAEF59B}" type="doc">
      <dgm:prSet loTypeId="urn:microsoft.com/office/officeart/2005/8/layout/vList4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AC3FAD-E18D-499C-B992-BA3829AA9A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800" b="1" i="1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 ГОРОДСКОЙ ОКРУГ»</a:t>
          </a:r>
        </a:p>
        <a:p>
          <a:pPr algn="just">
            <a:lnSpc>
              <a:spcPct val="100000"/>
            </a:lnSpc>
          </a:pPr>
          <a:r>
            <a:rPr lang="ru-RU" sz="18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городской округ» составляется в соответствии с Приказом Министерства Финансов России от 28.12.2010 N 191н (в ред. от 07.03.2024) "Об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Федерации" </a:t>
          </a:r>
          <a:endParaRPr lang="ru-RU" sz="1800" dirty="0"/>
        </a:p>
      </dgm:t>
    </dgm:pt>
    <dgm:pt modelId="{5A99A70A-34E0-4820-B4ED-E815E3E3A477}" type="parTrans" cxnId="{57F3D3BA-4360-45C9-9335-F89073D8093F}">
      <dgm:prSet/>
      <dgm:spPr/>
      <dgm:t>
        <a:bodyPr/>
        <a:lstStyle/>
        <a:p>
          <a:endParaRPr lang="ru-RU"/>
        </a:p>
      </dgm:t>
    </dgm:pt>
    <dgm:pt modelId="{1CC2A29E-0371-4E1E-9581-C999B9C6097A}" type="sibTrans" cxnId="{57F3D3BA-4360-45C9-9335-F89073D8093F}">
      <dgm:prSet/>
      <dgm:spPr/>
      <dgm:t>
        <a:bodyPr/>
        <a:lstStyle/>
        <a:p>
          <a:endParaRPr lang="ru-RU"/>
        </a:p>
      </dgm:t>
    </dgm:pt>
    <dgm:pt modelId="{1C4DBB77-BE76-4161-9F45-529B6B7289C4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800" b="1" i="1" dirty="0" smtClean="0">
              <a:latin typeface="Liberation Serif" pitchFamily="18" charset="0"/>
            </a:rPr>
            <a:t>ОТЧЕТНОСТЬ  БЮДЖЕТНЫХ И АВТОНОМНЫХ УЧРЕЖДЕНИЙ </a:t>
          </a:r>
          <a:br>
            <a:rPr lang="ru-RU" sz="1800" b="1" i="1" dirty="0" smtClean="0">
              <a:latin typeface="Liberation Serif" pitchFamily="18" charset="0"/>
            </a:rPr>
          </a:br>
          <a:r>
            <a:rPr lang="ru-RU" sz="1800" b="1" i="1" dirty="0" smtClean="0">
              <a:latin typeface="Liberation Serif" pitchFamily="18" charset="0"/>
            </a:rPr>
            <a:t> МО «КАМЕНСКИЙ	 ГОРОДСКОЙ ОКРУГ</a:t>
          </a:r>
        </a:p>
        <a:p>
          <a:pPr algn="just"/>
          <a:r>
            <a:rPr lang="ru-RU" sz="1800" dirty="0" smtClean="0">
              <a:latin typeface="Liberation Serif" pitchFamily="18" charset="0"/>
            </a:rPr>
            <a:t>Отчетность муниципальных бюджетных и автономных учреждений МО «Каменский городской округ» составляется в соответствии с Приказом Министерства Финансов России от 25.03.2011 N 33н "Об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учреждений» (ред. от 13.10.2023)</a:t>
          </a:r>
          <a:endParaRPr lang="ru-RU" sz="1800" dirty="0"/>
        </a:p>
      </dgm:t>
    </dgm:pt>
    <dgm:pt modelId="{6F1C1459-46E9-4D0B-B63D-21269A7B0C56}" type="parTrans" cxnId="{10ADF0DE-1392-4D2D-9ECF-BF516BF3157F}">
      <dgm:prSet/>
      <dgm:spPr/>
      <dgm:t>
        <a:bodyPr/>
        <a:lstStyle/>
        <a:p>
          <a:endParaRPr lang="ru-RU"/>
        </a:p>
      </dgm:t>
    </dgm:pt>
    <dgm:pt modelId="{2DC093A6-33B3-48A1-8ECF-797D03F83D4E}" type="sibTrans" cxnId="{10ADF0DE-1392-4D2D-9ECF-BF516BF3157F}">
      <dgm:prSet/>
      <dgm:spPr/>
      <dgm:t>
        <a:bodyPr/>
        <a:lstStyle/>
        <a:p>
          <a:endParaRPr lang="ru-RU"/>
        </a:p>
      </dgm:t>
    </dgm:pt>
    <dgm:pt modelId="{1F3ED9FB-9E30-4CEA-AB0B-575A74BF81DD}" type="pres">
      <dgm:prSet presAssocID="{7FD3D14F-1982-4498-BA2D-88C46FAEF5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03F87-1E19-4C50-BCD6-8640AD8AC129}" type="pres">
      <dgm:prSet presAssocID="{51AC3FAD-E18D-499C-B992-BA3829AA9AD3}" presName="comp" presStyleCnt="0"/>
      <dgm:spPr/>
    </dgm:pt>
    <dgm:pt modelId="{2684FC8E-7F37-487F-B75E-B044F15326FA}" type="pres">
      <dgm:prSet presAssocID="{51AC3FAD-E18D-499C-B992-BA3829AA9AD3}" presName="box" presStyleLbl="node1" presStyleIdx="0" presStyleCnt="2" custLinFactNeighborX="-1667" custLinFactNeighborY="-4668"/>
      <dgm:spPr/>
      <dgm:t>
        <a:bodyPr/>
        <a:lstStyle/>
        <a:p>
          <a:endParaRPr lang="ru-RU"/>
        </a:p>
      </dgm:t>
    </dgm:pt>
    <dgm:pt modelId="{AE722EAA-4043-4FEE-8419-D6ABC6D47890}" type="pres">
      <dgm:prSet presAssocID="{51AC3FAD-E18D-499C-B992-BA3829AA9AD3}" presName="img" presStyleLbl="fgImgPlace1" presStyleIdx="0" presStyleCnt="2" custScaleX="49999" custScaleY="41653" custLinFactNeighborX="2980" custLinFactNeighborY="-830"/>
      <dgm:spPr/>
    </dgm:pt>
    <dgm:pt modelId="{3936698A-F5A3-45BA-B8D5-24A7455B9FA7}" type="pres">
      <dgm:prSet presAssocID="{51AC3FAD-E18D-499C-B992-BA3829AA9AD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CD3C8-6A04-435D-B912-E98E9EC1D3B1}" type="pres">
      <dgm:prSet presAssocID="{1CC2A29E-0371-4E1E-9581-C999B9C6097A}" presName="spacer" presStyleCnt="0"/>
      <dgm:spPr/>
    </dgm:pt>
    <dgm:pt modelId="{1A849B1A-7463-44E9-A604-1F00D6E59656}" type="pres">
      <dgm:prSet presAssocID="{1C4DBB77-BE76-4161-9F45-529B6B7289C4}" presName="comp" presStyleCnt="0"/>
      <dgm:spPr/>
    </dgm:pt>
    <dgm:pt modelId="{35F1BAE8-BD16-4B0C-A5BA-9E1D686D2194}" type="pres">
      <dgm:prSet presAssocID="{1C4DBB77-BE76-4161-9F45-529B6B7289C4}" presName="box" presStyleLbl="node1" presStyleIdx="1" presStyleCnt="2" custLinFactNeighborY="-2640"/>
      <dgm:spPr/>
      <dgm:t>
        <a:bodyPr/>
        <a:lstStyle/>
        <a:p>
          <a:endParaRPr lang="ru-RU"/>
        </a:p>
      </dgm:t>
    </dgm:pt>
    <dgm:pt modelId="{C267563F-7A60-4C53-83E8-52DE6450C9A4}" type="pres">
      <dgm:prSet presAssocID="{1C4DBB77-BE76-4161-9F45-529B6B7289C4}" presName="img" presStyleLbl="fgImgPlace1" presStyleIdx="1" presStyleCnt="2" custScaleX="77445" custScaleY="73254" custLinFactNeighborX="-8297" custLinFactNeighborY="-2917"/>
      <dgm:spPr/>
      <dgm:t>
        <a:bodyPr/>
        <a:lstStyle/>
        <a:p>
          <a:endParaRPr lang="ru-RU"/>
        </a:p>
      </dgm:t>
    </dgm:pt>
    <dgm:pt modelId="{214C2A5B-1262-4E3B-AB10-DB5208663666}" type="pres">
      <dgm:prSet presAssocID="{1C4DBB77-BE76-4161-9F45-529B6B7289C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29314-1567-4D16-8B81-309348AA0997}" type="presOf" srcId="{51AC3FAD-E18D-499C-B992-BA3829AA9AD3}" destId="{3936698A-F5A3-45BA-B8D5-24A7455B9FA7}" srcOrd="1" destOrd="0" presId="urn:microsoft.com/office/officeart/2005/8/layout/vList4"/>
    <dgm:cxn modelId="{F29EC970-4438-4982-94A2-693E79C03E0A}" type="presOf" srcId="{1C4DBB77-BE76-4161-9F45-529B6B7289C4}" destId="{214C2A5B-1262-4E3B-AB10-DB5208663666}" srcOrd="1" destOrd="0" presId="urn:microsoft.com/office/officeart/2005/8/layout/vList4"/>
    <dgm:cxn modelId="{10ADF0DE-1392-4D2D-9ECF-BF516BF3157F}" srcId="{7FD3D14F-1982-4498-BA2D-88C46FAEF59B}" destId="{1C4DBB77-BE76-4161-9F45-529B6B7289C4}" srcOrd="1" destOrd="0" parTransId="{6F1C1459-46E9-4D0B-B63D-21269A7B0C56}" sibTransId="{2DC093A6-33B3-48A1-8ECF-797D03F83D4E}"/>
    <dgm:cxn modelId="{2779ECCB-F94D-4209-BB59-92F1B2F81B52}" type="presOf" srcId="{1C4DBB77-BE76-4161-9F45-529B6B7289C4}" destId="{35F1BAE8-BD16-4B0C-A5BA-9E1D686D2194}" srcOrd="0" destOrd="0" presId="urn:microsoft.com/office/officeart/2005/8/layout/vList4"/>
    <dgm:cxn modelId="{57F3D3BA-4360-45C9-9335-F89073D8093F}" srcId="{7FD3D14F-1982-4498-BA2D-88C46FAEF59B}" destId="{51AC3FAD-E18D-499C-B992-BA3829AA9AD3}" srcOrd="0" destOrd="0" parTransId="{5A99A70A-34E0-4820-B4ED-E815E3E3A477}" sibTransId="{1CC2A29E-0371-4E1E-9581-C999B9C6097A}"/>
    <dgm:cxn modelId="{BA1ECEAD-825D-4B1A-BA62-DD374FB38309}" type="presOf" srcId="{7FD3D14F-1982-4498-BA2D-88C46FAEF59B}" destId="{1F3ED9FB-9E30-4CEA-AB0B-575A74BF81DD}" srcOrd="0" destOrd="0" presId="urn:microsoft.com/office/officeart/2005/8/layout/vList4"/>
    <dgm:cxn modelId="{737AC7F6-8615-469E-B975-F5DA4D80CF52}" type="presOf" srcId="{51AC3FAD-E18D-499C-B992-BA3829AA9AD3}" destId="{2684FC8E-7F37-487F-B75E-B044F15326FA}" srcOrd="0" destOrd="0" presId="urn:microsoft.com/office/officeart/2005/8/layout/vList4"/>
    <dgm:cxn modelId="{9E0BE272-FCE6-4D88-9224-4C4FC016F16C}" type="presParOf" srcId="{1F3ED9FB-9E30-4CEA-AB0B-575A74BF81DD}" destId="{37103F87-1E19-4C50-BCD6-8640AD8AC129}" srcOrd="0" destOrd="0" presId="urn:microsoft.com/office/officeart/2005/8/layout/vList4"/>
    <dgm:cxn modelId="{8E627ACD-901C-40AE-B003-D2E7AD663BA1}" type="presParOf" srcId="{37103F87-1E19-4C50-BCD6-8640AD8AC129}" destId="{2684FC8E-7F37-487F-B75E-B044F15326FA}" srcOrd="0" destOrd="0" presId="urn:microsoft.com/office/officeart/2005/8/layout/vList4"/>
    <dgm:cxn modelId="{669E1A5A-E080-4875-A445-DD59F3A3AAA0}" type="presParOf" srcId="{37103F87-1E19-4C50-BCD6-8640AD8AC129}" destId="{AE722EAA-4043-4FEE-8419-D6ABC6D47890}" srcOrd="1" destOrd="0" presId="urn:microsoft.com/office/officeart/2005/8/layout/vList4"/>
    <dgm:cxn modelId="{AB704E2A-10BC-46FB-A309-F790979DBBA7}" type="presParOf" srcId="{37103F87-1E19-4C50-BCD6-8640AD8AC129}" destId="{3936698A-F5A3-45BA-B8D5-24A7455B9FA7}" srcOrd="2" destOrd="0" presId="urn:microsoft.com/office/officeart/2005/8/layout/vList4"/>
    <dgm:cxn modelId="{555FD89E-1362-4F9C-B9C1-F7BEF08ABCE8}" type="presParOf" srcId="{1F3ED9FB-9E30-4CEA-AB0B-575A74BF81DD}" destId="{6D3CD3C8-6A04-435D-B912-E98E9EC1D3B1}" srcOrd="1" destOrd="0" presId="urn:microsoft.com/office/officeart/2005/8/layout/vList4"/>
    <dgm:cxn modelId="{C9696C42-EB91-4608-B86F-69E1E351C2F4}" type="presParOf" srcId="{1F3ED9FB-9E30-4CEA-AB0B-575A74BF81DD}" destId="{1A849B1A-7463-44E9-A604-1F00D6E59656}" srcOrd="2" destOrd="0" presId="urn:microsoft.com/office/officeart/2005/8/layout/vList4"/>
    <dgm:cxn modelId="{65535630-65AB-4CE0-976E-996F178C7517}" type="presParOf" srcId="{1A849B1A-7463-44E9-A604-1F00D6E59656}" destId="{35F1BAE8-BD16-4B0C-A5BA-9E1D686D2194}" srcOrd="0" destOrd="0" presId="urn:microsoft.com/office/officeart/2005/8/layout/vList4"/>
    <dgm:cxn modelId="{61105AFF-B81E-4A17-A43A-DBC5949F0955}" type="presParOf" srcId="{1A849B1A-7463-44E9-A604-1F00D6E59656}" destId="{C267563F-7A60-4C53-83E8-52DE6450C9A4}" srcOrd="1" destOrd="0" presId="urn:microsoft.com/office/officeart/2005/8/layout/vList4"/>
    <dgm:cxn modelId="{9F276358-FF21-4687-B2F1-DBB9BCBB59AA}" type="presParOf" srcId="{1A849B1A-7463-44E9-A604-1F00D6E59656}" destId="{214C2A5B-1262-4E3B-AB10-DB52086636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2D23C-1E53-43B0-942F-CB6BAC85DD15}" type="doc">
      <dgm:prSet loTypeId="urn:microsoft.com/office/officeart/2005/8/layout/equation1" loCatId="relationship" qsTypeId="urn:microsoft.com/office/officeart/2005/8/quickstyle/3d1" qsCatId="3D" csTypeId="urn:microsoft.com/office/officeart/2005/8/colors/accent6_2" csCatId="accent6" phldr="1"/>
      <dgm:spPr/>
    </dgm:pt>
    <dgm:pt modelId="{EB55BF60-1650-442F-BB5F-DE5D0F1AD621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Доходы</a:t>
          </a:r>
        </a:p>
        <a:p>
          <a:r>
            <a:rPr lang="ru-RU" dirty="0" smtClean="0">
              <a:solidFill>
                <a:srgbClr val="7030A0"/>
              </a:solidFill>
            </a:rPr>
            <a:t>исполнены в</a:t>
          </a:r>
        </a:p>
        <a:p>
          <a:r>
            <a:rPr lang="ru-RU" dirty="0" smtClean="0">
              <a:solidFill>
                <a:srgbClr val="7030A0"/>
              </a:solidFill>
            </a:rPr>
            <a:t>сумме</a:t>
          </a:r>
        </a:p>
        <a:p>
          <a:r>
            <a:rPr lang="ru-RU" dirty="0" smtClean="0">
              <a:solidFill>
                <a:srgbClr val="7030A0"/>
              </a:solidFill>
            </a:rPr>
            <a:t> 1 733 980,1 тыс. руб</a:t>
          </a:r>
          <a:r>
            <a:rPr lang="ru-RU" dirty="0" smtClean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  <a:endParaRPr lang="ru-RU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CEE1409E-C79D-40F0-8356-7657D148101A}" type="parTrans" cxnId="{AC49A0A1-98DB-4F4C-91E8-9BB25F883437}">
      <dgm:prSet/>
      <dgm:spPr/>
      <dgm:t>
        <a:bodyPr/>
        <a:lstStyle/>
        <a:p>
          <a:endParaRPr lang="ru-RU"/>
        </a:p>
      </dgm:t>
    </dgm:pt>
    <dgm:pt modelId="{3E2845B0-6622-4D92-867E-C473A59D5E8B}" type="sibTrans" cxnId="{AC49A0A1-98DB-4F4C-91E8-9BB25F883437}">
      <dgm:prSet/>
      <dgm:spPr/>
      <dgm:t>
        <a:bodyPr/>
        <a:lstStyle/>
        <a:p>
          <a:endParaRPr lang="ru-RU" dirty="0"/>
        </a:p>
      </dgm:t>
    </dgm:pt>
    <dgm:pt modelId="{928409B5-7E28-4193-B633-147413C7603D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Расходы</a:t>
          </a:r>
        </a:p>
        <a:p>
          <a:r>
            <a:rPr lang="ru-RU" dirty="0" smtClean="0">
              <a:solidFill>
                <a:srgbClr val="7030A0"/>
              </a:solidFill>
            </a:rPr>
            <a:t>исполнены в</a:t>
          </a:r>
        </a:p>
        <a:p>
          <a:r>
            <a:rPr lang="ru-RU" dirty="0" smtClean="0">
              <a:solidFill>
                <a:srgbClr val="7030A0"/>
              </a:solidFill>
            </a:rPr>
            <a:t>сумме</a:t>
          </a:r>
        </a:p>
        <a:p>
          <a:r>
            <a:rPr lang="ru-RU" dirty="0" smtClean="0">
              <a:solidFill>
                <a:srgbClr val="7030A0"/>
              </a:solidFill>
            </a:rPr>
            <a:t> 1 733 091,2 тыс. руб.</a:t>
          </a:r>
          <a:endParaRPr lang="ru-RU" dirty="0">
            <a:solidFill>
              <a:srgbClr val="7030A0"/>
            </a:solidFill>
          </a:endParaRPr>
        </a:p>
      </dgm:t>
    </dgm:pt>
    <dgm:pt modelId="{DEBBAC79-BBA5-46B7-ABC7-270BF3CC81B1}" type="parTrans" cxnId="{C38997FB-C53B-45C8-A331-EE80E3A3479C}">
      <dgm:prSet/>
      <dgm:spPr/>
      <dgm:t>
        <a:bodyPr/>
        <a:lstStyle/>
        <a:p>
          <a:endParaRPr lang="ru-RU"/>
        </a:p>
      </dgm:t>
    </dgm:pt>
    <dgm:pt modelId="{D0BE3A34-C6F4-4C0C-8374-A9B587263669}" type="sibTrans" cxnId="{C38997FB-C53B-45C8-A331-EE80E3A3479C}">
      <dgm:prSet/>
      <dgm:spPr/>
      <dgm:t>
        <a:bodyPr/>
        <a:lstStyle/>
        <a:p>
          <a:endParaRPr lang="ru-RU" dirty="0"/>
        </a:p>
      </dgm:t>
    </dgm:pt>
    <dgm:pt modelId="{DA2A1A81-BE74-4F65-A875-302F38C732ED}">
      <dgm:prSet phldrT="[Текст]"/>
      <dgm:spPr/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Профицит </a:t>
          </a:r>
        </a:p>
        <a:p>
          <a:r>
            <a:rPr lang="ru-RU" dirty="0" smtClean="0">
              <a:solidFill>
                <a:srgbClr val="7030A0"/>
              </a:solidFill>
            </a:rPr>
            <a:t>составил               888,9</a:t>
          </a:r>
        </a:p>
        <a:p>
          <a:r>
            <a:rPr lang="ru-RU" dirty="0" smtClean="0">
              <a:solidFill>
                <a:srgbClr val="7030A0"/>
              </a:solidFill>
            </a:rPr>
            <a:t>тыс. руб.</a:t>
          </a:r>
          <a:endParaRPr lang="ru-RU" dirty="0">
            <a:solidFill>
              <a:srgbClr val="7030A0"/>
            </a:solidFill>
          </a:endParaRPr>
        </a:p>
      </dgm:t>
    </dgm:pt>
    <dgm:pt modelId="{314D7D8E-EAE8-491E-A6B5-3AEF8043E183}" type="parTrans" cxnId="{315878DF-AC5D-43DF-802C-EE0EC501E8C3}">
      <dgm:prSet/>
      <dgm:spPr/>
      <dgm:t>
        <a:bodyPr/>
        <a:lstStyle/>
        <a:p>
          <a:endParaRPr lang="ru-RU"/>
        </a:p>
      </dgm:t>
    </dgm:pt>
    <dgm:pt modelId="{12E6471E-7E4C-4DFB-9BFD-13443A3E1428}" type="sibTrans" cxnId="{315878DF-AC5D-43DF-802C-EE0EC501E8C3}">
      <dgm:prSet/>
      <dgm:spPr/>
      <dgm:t>
        <a:bodyPr/>
        <a:lstStyle/>
        <a:p>
          <a:endParaRPr lang="ru-RU"/>
        </a:p>
      </dgm:t>
    </dgm:pt>
    <dgm:pt modelId="{919A6EB0-971C-4E30-8030-59E57BE9E0CB}" type="pres">
      <dgm:prSet presAssocID="{F342D23C-1E53-43B0-942F-CB6BAC85DD15}" presName="linearFlow" presStyleCnt="0">
        <dgm:presLayoutVars>
          <dgm:dir/>
          <dgm:resizeHandles val="exact"/>
        </dgm:presLayoutVars>
      </dgm:prSet>
      <dgm:spPr/>
    </dgm:pt>
    <dgm:pt modelId="{32D3DEF4-FCB4-4875-94B5-3EFE75418948}" type="pres">
      <dgm:prSet presAssocID="{EB55BF60-1650-442F-BB5F-DE5D0F1AD621}" presName="node" presStyleLbl="node1" presStyleIdx="0" presStyleCnt="3" custLinFactNeighborX="-930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E7E5B-7EA5-4351-971F-AA45702ACBC0}" type="pres">
      <dgm:prSet presAssocID="{3E2845B0-6622-4D92-867E-C473A59D5E8B}" presName="spacerL" presStyleCnt="0"/>
      <dgm:spPr/>
    </dgm:pt>
    <dgm:pt modelId="{D93A92FC-1D97-49A1-ABD9-ADA90A61629E}" type="pres">
      <dgm:prSet presAssocID="{3E2845B0-6622-4D92-867E-C473A59D5E8B}" presName="sibTrans" presStyleLbl="sibTrans2D1" presStyleIdx="0" presStyleCnt="2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D5FAC0A4-BCD8-4EC8-95E6-6E74B17A648D}" type="pres">
      <dgm:prSet presAssocID="{3E2845B0-6622-4D92-867E-C473A59D5E8B}" presName="spacerR" presStyleCnt="0"/>
      <dgm:spPr/>
    </dgm:pt>
    <dgm:pt modelId="{4D646DC6-2661-44C3-B55A-605D788278E0}" type="pres">
      <dgm:prSet presAssocID="{928409B5-7E28-4193-B633-147413C760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92190-7E0B-4526-8320-B38A04827A13}" type="pres">
      <dgm:prSet presAssocID="{D0BE3A34-C6F4-4C0C-8374-A9B587263669}" presName="spacerL" presStyleCnt="0"/>
      <dgm:spPr/>
    </dgm:pt>
    <dgm:pt modelId="{EBEEFF01-88BA-48EB-A744-F4AFC0A5AA53}" type="pres">
      <dgm:prSet presAssocID="{D0BE3A34-C6F4-4C0C-8374-A9B58726366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C14A96C-B1A9-4CF4-85A9-71B7E0EA94DD}" type="pres">
      <dgm:prSet presAssocID="{D0BE3A34-C6F4-4C0C-8374-A9B587263669}" presName="spacerR" presStyleCnt="0"/>
      <dgm:spPr/>
    </dgm:pt>
    <dgm:pt modelId="{1DE10361-08F6-46D7-BDA3-C2D1412F8EED}" type="pres">
      <dgm:prSet presAssocID="{DA2A1A81-BE74-4F65-A875-302F38C732ED}" presName="node" presStyleLbl="node1" presStyleIdx="2" presStyleCnt="3" custLinFactNeighborX="-398" custLinFactNeighborY="-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F12AF-A03B-4A9A-9B3C-2FD44C175C48}" type="presOf" srcId="{F342D23C-1E53-43B0-942F-CB6BAC85DD15}" destId="{919A6EB0-971C-4E30-8030-59E57BE9E0CB}" srcOrd="0" destOrd="0" presId="urn:microsoft.com/office/officeart/2005/8/layout/equation1"/>
    <dgm:cxn modelId="{6A22AA75-6516-4ACE-B955-5E9F8260EFF1}" type="presOf" srcId="{D0BE3A34-C6F4-4C0C-8374-A9B587263669}" destId="{EBEEFF01-88BA-48EB-A744-F4AFC0A5AA53}" srcOrd="0" destOrd="0" presId="urn:microsoft.com/office/officeart/2005/8/layout/equation1"/>
    <dgm:cxn modelId="{C38997FB-C53B-45C8-A331-EE80E3A3479C}" srcId="{F342D23C-1E53-43B0-942F-CB6BAC85DD15}" destId="{928409B5-7E28-4193-B633-147413C7603D}" srcOrd="1" destOrd="0" parTransId="{DEBBAC79-BBA5-46B7-ABC7-270BF3CC81B1}" sibTransId="{D0BE3A34-C6F4-4C0C-8374-A9B587263669}"/>
    <dgm:cxn modelId="{1937F3BF-23DF-4FFA-A8C4-05BCBC56C09C}" type="presOf" srcId="{EB55BF60-1650-442F-BB5F-DE5D0F1AD621}" destId="{32D3DEF4-FCB4-4875-94B5-3EFE75418948}" srcOrd="0" destOrd="0" presId="urn:microsoft.com/office/officeart/2005/8/layout/equation1"/>
    <dgm:cxn modelId="{AC49A0A1-98DB-4F4C-91E8-9BB25F883437}" srcId="{F342D23C-1E53-43B0-942F-CB6BAC85DD15}" destId="{EB55BF60-1650-442F-BB5F-DE5D0F1AD621}" srcOrd="0" destOrd="0" parTransId="{CEE1409E-C79D-40F0-8356-7657D148101A}" sibTransId="{3E2845B0-6622-4D92-867E-C473A59D5E8B}"/>
    <dgm:cxn modelId="{7C00FC9F-67D3-4837-8687-3F4DD48A0563}" type="presOf" srcId="{928409B5-7E28-4193-B633-147413C7603D}" destId="{4D646DC6-2661-44C3-B55A-605D788278E0}" srcOrd="0" destOrd="0" presId="urn:microsoft.com/office/officeart/2005/8/layout/equation1"/>
    <dgm:cxn modelId="{0D3C6048-A020-42A7-9C17-9ECB8E4E3E1D}" type="presOf" srcId="{3E2845B0-6622-4D92-867E-C473A59D5E8B}" destId="{D93A92FC-1D97-49A1-ABD9-ADA90A61629E}" srcOrd="0" destOrd="0" presId="urn:microsoft.com/office/officeart/2005/8/layout/equation1"/>
    <dgm:cxn modelId="{315878DF-AC5D-43DF-802C-EE0EC501E8C3}" srcId="{F342D23C-1E53-43B0-942F-CB6BAC85DD15}" destId="{DA2A1A81-BE74-4F65-A875-302F38C732ED}" srcOrd="2" destOrd="0" parTransId="{314D7D8E-EAE8-491E-A6B5-3AEF8043E183}" sibTransId="{12E6471E-7E4C-4DFB-9BFD-13443A3E1428}"/>
    <dgm:cxn modelId="{7933F0AB-EE8B-4DCC-AD24-8E27733DD277}" type="presOf" srcId="{DA2A1A81-BE74-4F65-A875-302F38C732ED}" destId="{1DE10361-08F6-46D7-BDA3-C2D1412F8EED}" srcOrd="0" destOrd="0" presId="urn:microsoft.com/office/officeart/2005/8/layout/equation1"/>
    <dgm:cxn modelId="{692F1D6F-CA0A-4FC6-8F6E-519590C1FA4F}" type="presParOf" srcId="{919A6EB0-971C-4E30-8030-59E57BE9E0CB}" destId="{32D3DEF4-FCB4-4875-94B5-3EFE75418948}" srcOrd="0" destOrd="0" presId="urn:microsoft.com/office/officeart/2005/8/layout/equation1"/>
    <dgm:cxn modelId="{F36948CD-EFBA-4617-A1A0-D589136AE7F1}" type="presParOf" srcId="{919A6EB0-971C-4E30-8030-59E57BE9E0CB}" destId="{8A4E7E5B-7EA5-4351-971F-AA45702ACBC0}" srcOrd="1" destOrd="0" presId="urn:microsoft.com/office/officeart/2005/8/layout/equation1"/>
    <dgm:cxn modelId="{768FC624-64E4-4D6F-BFDF-ABB539E4A1E9}" type="presParOf" srcId="{919A6EB0-971C-4E30-8030-59E57BE9E0CB}" destId="{D93A92FC-1D97-49A1-ABD9-ADA90A61629E}" srcOrd="2" destOrd="0" presId="urn:microsoft.com/office/officeart/2005/8/layout/equation1"/>
    <dgm:cxn modelId="{DA8BE7D7-DB31-48C7-AE79-E1BF94CC87BA}" type="presParOf" srcId="{919A6EB0-971C-4E30-8030-59E57BE9E0CB}" destId="{D5FAC0A4-BCD8-4EC8-95E6-6E74B17A648D}" srcOrd="3" destOrd="0" presId="urn:microsoft.com/office/officeart/2005/8/layout/equation1"/>
    <dgm:cxn modelId="{F1F29953-684E-4E5B-BC60-157BA41AFF9C}" type="presParOf" srcId="{919A6EB0-971C-4E30-8030-59E57BE9E0CB}" destId="{4D646DC6-2661-44C3-B55A-605D788278E0}" srcOrd="4" destOrd="0" presId="urn:microsoft.com/office/officeart/2005/8/layout/equation1"/>
    <dgm:cxn modelId="{EEDACD56-6E73-42D3-B12F-F160A97D6245}" type="presParOf" srcId="{919A6EB0-971C-4E30-8030-59E57BE9E0CB}" destId="{03492190-7E0B-4526-8320-B38A04827A13}" srcOrd="5" destOrd="0" presId="urn:microsoft.com/office/officeart/2005/8/layout/equation1"/>
    <dgm:cxn modelId="{6077F2A0-1568-4AAA-91B8-24CA5FEF565C}" type="presParOf" srcId="{919A6EB0-971C-4E30-8030-59E57BE9E0CB}" destId="{EBEEFF01-88BA-48EB-A744-F4AFC0A5AA53}" srcOrd="6" destOrd="0" presId="urn:microsoft.com/office/officeart/2005/8/layout/equation1"/>
    <dgm:cxn modelId="{5974B7CA-A3AE-47DA-9D99-2DEB2AE8C18C}" type="presParOf" srcId="{919A6EB0-971C-4E30-8030-59E57BE9E0CB}" destId="{5C14A96C-B1A9-4CF4-85A9-71B7E0EA94DD}" srcOrd="7" destOrd="0" presId="urn:microsoft.com/office/officeart/2005/8/layout/equation1"/>
    <dgm:cxn modelId="{D1728AFF-2004-49E7-9992-B249E4640171}" type="presParOf" srcId="{919A6EB0-971C-4E30-8030-59E57BE9E0CB}" destId="{1DE10361-08F6-46D7-BDA3-C2D1412F8EE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5B3486-A70F-4295-A748-BEEE30FB5372}" type="doc">
      <dgm:prSet loTypeId="urn:microsoft.com/office/officeart/2005/8/layout/chevron2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2908E6A-BE85-47E2-B1EA-1F5E3EB6C14C}">
      <dgm:prSet phldrT="[Текст]"/>
      <dgm:spPr/>
      <dgm:t>
        <a:bodyPr/>
        <a:lstStyle/>
        <a:p>
          <a:r>
            <a:rPr lang="ru-RU" b="1" dirty="0" smtClean="0"/>
            <a:t>Налоговые доходы</a:t>
          </a:r>
          <a:endParaRPr lang="ru-RU" dirty="0"/>
        </a:p>
      </dgm:t>
    </dgm:pt>
    <dgm:pt modelId="{9F9013EF-B227-4BD3-A5C8-77D2749D9F1E}" type="parTrans" cxnId="{870A9C3B-004F-412C-BC60-549A28F144E8}">
      <dgm:prSet/>
      <dgm:spPr/>
      <dgm:t>
        <a:bodyPr/>
        <a:lstStyle/>
        <a:p>
          <a:endParaRPr lang="ru-RU"/>
        </a:p>
      </dgm:t>
    </dgm:pt>
    <dgm:pt modelId="{860F37DE-B1BD-4FC7-926E-C7B6EDEE4D58}" type="sibTrans" cxnId="{870A9C3B-004F-412C-BC60-549A28F144E8}">
      <dgm:prSet/>
      <dgm:spPr/>
      <dgm:t>
        <a:bodyPr/>
        <a:lstStyle/>
        <a:p>
          <a:endParaRPr lang="ru-RU"/>
        </a:p>
      </dgm:t>
    </dgm:pt>
    <dgm:pt modelId="{BD5CD11D-C53A-4803-B3B0-0B7F0067D78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 на доходы физических  лиц   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F400AF15-DC5F-4DFE-B909-F695A5C0A253}" type="parTrans" cxnId="{FB15BED2-5A2B-4075-B7F7-B1CACC2DBA52}">
      <dgm:prSet/>
      <dgm:spPr/>
      <dgm:t>
        <a:bodyPr/>
        <a:lstStyle/>
        <a:p>
          <a:endParaRPr lang="ru-RU"/>
        </a:p>
      </dgm:t>
    </dgm:pt>
    <dgm:pt modelId="{FDD86688-7771-4C08-9796-EB44A07334F8}" type="sibTrans" cxnId="{FB15BED2-5A2B-4075-B7F7-B1CACC2DBA52}">
      <dgm:prSet/>
      <dgm:spPr/>
      <dgm:t>
        <a:bodyPr/>
        <a:lstStyle/>
        <a:p>
          <a:endParaRPr lang="ru-RU"/>
        </a:p>
      </dgm:t>
    </dgm:pt>
    <dgm:pt modelId="{9C902078-1CB0-416F-9DF3-8ABA0FD27A6C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dirty="0"/>
        </a:p>
      </dgm:t>
    </dgm:pt>
    <dgm:pt modelId="{740DD576-E19B-4593-A7F6-FF39BD8334F4}" type="parTrans" cxnId="{BDEE0740-CE72-42E3-A185-EA14CEC31BAB}">
      <dgm:prSet/>
      <dgm:spPr/>
      <dgm:t>
        <a:bodyPr/>
        <a:lstStyle/>
        <a:p>
          <a:endParaRPr lang="ru-RU"/>
        </a:p>
      </dgm:t>
    </dgm:pt>
    <dgm:pt modelId="{063E3766-7017-4262-BAB5-AE5898262878}" type="sibTrans" cxnId="{BDEE0740-CE72-42E3-A185-EA14CEC31BAB}">
      <dgm:prSet/>
      <dgm:spPr/>
      <dgm:t>
        <a:bodyPr/>
        <a:lstStyle/>
        <a:p>
          <a:endParaRPr lang="ru-RU"/>
        </a:p>
      </dgm:t>
    </dgm:pt>
    <dgm:pt modelId="{2015A481-4C07-49E7-BD95-DC2EE5C7C8C4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 sz="600" dirty="0"/>
        </a:p>
      </dgm:t>
    </dgm:pt>
    <dgm:pt modelId="{4881CCB0-9145-458A-B103-FE695401EB1D}" type="parTrans" cxnId="{20F56474-E45F-40A1-82DF-746F898CC6BA}">
      <dgm:prSet/>
      <dgm:spPr/>
      <dgm:t>
        <a:bodyPr/>
        <a:lstStyle/>
        <a:p>
          <a:endParaRPr lang="ru-RU"/>
        </a:p>
      </dgm:t>
    </dgm:pt>
    <dgm:pt modelId="{E9965A3E-52D4-4DBE-A5BF-142055DA7784}" type="sibTrans" cxnId="{20F56474-E45F-40A1-82DF-746F898CC6BA}">
      <dgm:prSet/>
      <dgm:spPr/>
      <dgm:t>
        <a:bodyPr/>
        <a:lstStyle/>
        <a:p>
          <a:endParaRPr lang="ru-RU"/>
        </a:p>
      </dgm:t>
    </dgm:pt>
    <dgm:pt modelId="{ECD8FF35-D0AE-4709-B276-44D9F8D7D2D9}">
      <dgm:prSet phldrT="[Текст]"/>
      <dgm:spPr/>
      <dgm:t>
        <a:bodyPr/>
        <a:lstStyle/>
        <a:p>
          <a:r>
            <a:rPr lang="ru-RU" b="1" dirty="0" smtClean="0"/>
            <a:t>Безвозмездные </a:t>
          </a:r>
          <a:endParaRPr lang="ru-RU" dirty="0" smtClean="0"/>
        </a:p>
        <a:p>
          <a:r>
            <a:rPr lang="ru-RU" b="1" dirty="0" smtClean="0"/>
            <a:t>поступления</a:t>
          </a:r>
          <a:endParaRPr lang="ru-RU" dirty="0"/>
        </a:p>
      </dgm:t>
    </dgm:pt>
    <dgm:pt modelId="{C7619C88-53EC-4BC1-A173-969080B47868}" type="parTrans" cxnId="{5EA7D502-4F5B-435B-A46E-498EA7915BCA}">
      <dgm:prSet/>
      <dgm:spPr/>
      <dgm:t>
        <a:bodyPr/>
        <a:lstStyle/>
        <a:p>
          <a:endParaRPr lang="ru-RU"/>
        </a:p>
      </dgm:t>
    </dgm:pt>
    <dgm:pt modelId="{91D8968A-3F2A-48B7-829A-1A9FBCB1744D}" type="sibTrans" cxnId="{5EA7D502-4F5B-435B-A46E-498EA7915BCA}">
      <dgm:prSet/>
      <dgm:spPr/>
      <dgm:t>
        <a:bodyPr/>
        <a:lstStyle/>
        <a:p>
          <a:endParaRPr lang="ru-RU"/>
        </a:p>
      </dgm:t>
    </dgm:pt>
    <dgm:pt modelId="{F2EB99A3-C66E-4178-9703-2BA18625F99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Дотации бюджетам субъектов Российской Федерации и муниципальных образования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696B520A-3A8F-46D4-BFE1-3EBECF168F5C}" type="parTrans" cxnId="{6EBB922E-9BE0-4841-B894-75F82B7AC6DC}">
      <dgm:prSet/>
      <dgm:spPr/>
      <dgm:t>
        <a:bodyPr/>
        <a:lstStyle/>
        <a:p>
          <a:endParaRPr lang="ru-RU"/>
        </a:p>
      </dgm:t>
    </dgm:pt>
    <dgm:pt modelId="{6F3C89CE-0F4A-4768-AAF3-09B8BA5C2C7F}" type="sibTrans" cxnId="{6EBB922E-9BE0-4841-B894-75F82B7AC6DC}">
      <dgm:prSet/>
      <dgm:spPr/>
      <dgm:t>
        <a:bodyPr/>
        <a:lstStyle/>
        <a:p>
          <a:endParaRPr lang="ru-RU"/>
        </a:p>
      </dgm:t>
    </dgm:pt>
    <dgm:pt modelId="{864E86F6-6BA2-4C45-9148-693B9310366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8D9089F7-C3EF-41EC-97A8-40E4E62130C5}" type="parTrans" cxnId="{A90D9B46-54FA-43B5-9538-D21C2FF25524}">
      <dgm:prSet/>
      <dgm:spPr/>
      <dgm:t>
        <a:bodyPr/>
        <a:lstStyle/>
        <a:p>
          <a:endParaRPr lang="ru-RU"/>
        </a:p>
      </dgm:t>
    </dgm:pt>
    <dgm:pt modelId="{202806DE-056A-4A9F-AB4A-2A1871344E35}" type="sibTrans" cxnId="{A90D9B46-54FA-43B5-9538-D21C2FF25524}">
      <dgm:prSet/>
      <dgm:spPr/>
      <dgm:t>
        <a:bodyPr/>
        <a:lstStyle/>
        <a:p>
          <a:endParaRPr lang="ru-RU"/>
        </a:p>
      </dgm:t>
    </dgm:pt>
    <dgm:pt modelId="{6112C626-82E4-45CE-BC8D-76143021C3B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Субвенции бюджетам субъектов Российской Федерации и муниципальных образований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3704A718-1235-473D-8A66-8C31EA42D2D0}" type="parTrans" cxnId="{BF1044AC-D261-4560-ADA3-9AB093059B90}">
      <dgm:prSet/>
      <dgm:spPr/>
      <dgm:t>
        <a:bodyPr/>
        <a:lstStyle/>
        <a:p>
          <a:endParaRPr lang="ru-RU"/>
        </a:p>
      </dgm:t>
    </dgm:pt>
    <dgm:pt modelId="{DEC9A01B-EA93-454D-8FE2-FF932F9006DD}" type="sibTrans" cxnId="{BF1044AC-D261-4560-ADA3-9AB093059B90}">
      <dgm:prSet/>
      <dgm:spPr/>
      <dgm:t>
        <a:bodyPr/>
        <a:lstStyle/>
        <a:p>
          <a:endParaRPr lang="ru-RU"/>
        </a:p>
      </dgm:t>
    </dgm:pt>
    <dgm:pt modelId="{B1476F52-4D07-4166-B7F0-137CE3B832A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Иные межбюджетные трансферты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58CA3F5-6DFE-4B5A-A4A7-6D694414619F}" type="parTrans" cxnId="{B5837571-4656-4833-8910-23A1A4C8439E}">
      <dgm:prSet/>
      <dgm:spPr/>
      <dgm:t>
        <a:bodyPr/>
        <a:lstStyle/>
        <a:p>
          <a:endParaRPr lang="ru-RU"/>
        </a:p>
      </dgm:t>
    </dgm:pt>
    <dgm:pt modelId="{1B8DBB17-9AD4-4CEF-AA0E-19592781F968}" type="sibTrans" cxnId="{B5837571-4656-4833-8910-23A1A4C8439E}">
      <dgm:prSet/>
      <dgm:spPr/>
      <dgm:t>
        <a:bodyPr/>
        <a:lstStyle/>
        <a:p>
          <a:endParaRPr lang="ru-RU"/>
        </a:p>
      </dgm:t>
    </dgm:pt>
    <dgm:pt modelId="{BA4FCCAD-756C-4FCD-9256-30594ACDC2D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Liberation Serif" pitchFamily="18" charset="0"/>
            </a:rPr>
            <a:t>Прочие безвозмездные поступления</a:t>
          </a:r>
          <a:endParaRPr lang="ru-RU" sz="1100" dirty="0">
            <a:solidFill>
              <a:schemeClr val="bg1"/>
            </a:solidFill>
            <a:latin typeface="Liberation Serif" pitchFamily="18" charset="0"/>
          </a:endParaRPr>
        </a:p>
      </dgm:t>
    </dgm:pt>
    <dgm:pt modelId="{CEC58716-1E82-4D69-8DB6-C2EE2DEF288C}" type="parTrans" cxnId="{64D5A942-D947-407D-96A4-59BFD7436E8A}">
      <dgm:prSet/>
      <dgm:spPr/>
      <dgm:t>
        <a:bodyPr/>
        <a:lstStyle/>
        <a:p>
          <a:endParaRPr lang="ru-RU"/>
        </a:p>
      </dgm:t>
    </dgm:pt>
    <dgm:pt modelId="{8256248A-96F1-42FC-A63F-67931A579C15}" type="sibTrans" cxnId="{64D5A942-D947-407D-96A4-59BFD7436E8A}">
      <dgm:prSet/>
      <dgm:spPr/>
      <dgm:t>
        <a:bodyPr/>
        <a:lstStyle/>
        <a:p>
          <a:endParaRPr lang="ru-RU"/>
        </a:p>
      </dgm:t>
    </dgm:pt>
    <dgm:pt modelId="{EF614E47-42C6-4E7D-9427-D83742C04481}">
      <dgm:prSet phldrT="[Текст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 sz="600" dirty="0"/>
        </a:p>
      </dgm:t>
    </dgm:pt>
    <dgm:pt modelId="{BF45604F-5851-435A-91B3-F5272DEB2937}" type="parTrans" cxnId="{47D03AAD-062D-4C43-8B30-EC5E03BA7CC6}">
      <dgm:prSet/>
      <dgm:spPr/>
      <dgm:t>
        <a:bodyPr/>
        <a:lstStyle/>
        <a:p>
          <a:endParaRPr lang="ru-RU"/>
        </a:p>
      </dgm:t>
    </dgm:pt>
    <dgm:pt modelId="{20DD9B10-FAD8-4F01-8489-85A5A0CAD08A}" type="sibTrans" cxnId="{47D03AAD-062D-4C43-8B30-EC5E03BA7CC6}">
      <dgm:prSet/>
      <dgm:spPr/>
      <dgm:t>
        <a:bodyPr/>
        <a:lstStyle/>
        <a:p>
          <a:endParaRPr lang="ru-RU"/>
        </a:p>
      </dgm:t>
    </dgm:pt>
    <dgm:pt modelId="{1B7D46CD-B780-49C5-AB1D-52D13400A8E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уплаты акцизов на дизельное топливо, моторное   масло,  автомобильный и  прямогонный   бензин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F72B96D1-CF24-4C5A-85BE-6F7F114D1AC2}" type="parTrans" cxnId="{8C75982A-5948-4F3C-88D7-8481454E1C6B}">
      <dgm:prSet/>
      <dgm:spPr/>
      <dgm:t>
        <a:bodyPr/>
        <a:lstStyle/>
        <a:p>
          <a:endParaRPr lang="ru-RU"/>
        </a:p>
      </dgm:t>
    </dgm:pt>
    <dgm:pt modelId="{173F0088-D1A8-4679-9C79-3C3560978B7B}" type="sibTrans" cxnId="{8C75982A-5948-4F3C-88D7-8481454E1C6B}">
      <dgm:prSet/>
      <dgm:spPr/>
      <dgm:t>
        <a:bodyPr/>
        <a:lstStyle/>
        <a:p>
          <a:endParaRPr lang="ru-RU"/>
        </a:p>
      </dgm:t>
    </dgm:pt>
    <dgm:pt modelId="{16BE9789-87E0-4FE8-A063-FDD4CDF01AD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применением упрощенной системы налогообложения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D9AF0EE6-CA80-4239-BCC2-47952E52E92A}" type="parTrans" cxnId="{D3E5CCA0-6F4A-4146-AA52-7DEA4E279628}">
      <dgm:prSet/>
      <dgm:spPr/>
      <dgm:t>
        <a:bodyPr/>
        <a:lstStyle/>
        <a:p>
          <a:endParaRPr lang="ru-RU"/>
        </a:p>
      </dgm:t>
    </dgm:pt>
    <dgm:pt modelId="{7827EC62-A765-47E3-A775-FFF5D7B5B018}" type="sibTrans" cxnId="{D3E5CCA0-6F4A-4146-AA52-7DEA4E279628}">
      <dgm:prSet/>
      <dgm:spPr/>
      <dgm:t>
        <a:bodyPr/>
        <a:lstStyle/>
        <a:p>
          <a:endParaRPr lang="ru-RU"/>
        </a:p>
      </dgm:t>
    </dgm:pt>
    <dgm:pt modelId="{D5AD77A5-B036-4856-9526-1E27612F9E7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  применением патентной  системы налогообложения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CE4E226-0EA7-4238-BA51-3B808D597968}" type="parTrans" cxnId="{5203DADF-65DD-4758-B9B1-F3534E87975F}">
      <dgm:prSet/>
      <dgm:spPr/>
      <dgm:t>
        <a:bodyPr/>
        <a:lstStyle/>
        <a:p>
          <a:endParaRPr lang="ru-RU"/>
        </a:p>
      </dgm:t>
    </dgm:pt>
    <dgm:pt modelId="{366D50CC-6636-4C81-9B7F-7B70D2D7A1BA}" type="sibTrans" cxnId="{5203DADF-65DD-4758-B9B1-F3534E87975F}">
      <dgm:prSet/>
      <dgm:spPr/>
      <dgm:t>
        <a:bodyPr/>
        <a:lstStyle/>
        <a:p>
          <a:endParaRPr lang="ru-RU"/>
        </a:p>
      </dgm:t>
    </dgm:pt>
    <dgm:pt modelId="{587C7020-B111-49EE-8D45-9E17EA8774F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Единый налог на вмененный    доход                                              Единый сельскохозяйственный  налог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9CDCBC6C-032B-41E1-B519-0939DEE4D598}" type="parTrans" cxnId="{C3B5B228-28A0-4001-A801-3FA3C9C90E13}">
      <dgm:prSet/>
      <dgm:spPr/>
      <dgm:t>
        <a:bodyPr/>
        <a:lstStyle/>
        <a:p>
          <a:endParaRPr lang="ru-RU"/>
        </a:p>
      </dgm:t>
    </dgm:pt>
    <dgm:pt modelId="{70670D4A-A8B1-4723-9567-B20E61BE1B92}" type="sibTrans" cxnId="{C3B5B228-28A0-4001-A801-3FA3C9C90E13}">
      <dgm:prSet/>
      <dgm:spPr/>
      <dgm:t>
        <a:bodyPr/>
        <a:lstStyle/>
        <a:p>
          <a:endParaRPr lang="ru-RU"/>
        </a:p>
      </dgm:t>
    </dgm:pt>
    <dgm:pt modelId="{E687A847-ADC1-46B7-A94B-21D6B9FAC54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Налог на имущество физических лиц                                            Земельный налог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DD1F2A90-350E-4851-BBD8-BD45803B566A}" type="parTrans" cxnId="{8040579A-04D8-41E4-9557-80DDEBEC863B}">
      <dgm:prSet/>
      <dgm:spPr/>
      <dgm:t>
        <a:bodyPr/>
        <a:lstStyle/>
        <a:p>
          <a:endParaRPr lang="ru-RU"/>
        </a:p>
      </dgm:t>
    </dgm:pt>
    <dgm:pt modelId="{FC91368C-AA1D-48FD-8B3F-35B2FC8F431E}" type="sibTrans" cxnId="{8040579A-04D8-41E4-9557-80DDEBEC863B}">
      <dgm:prSet/>
      <dgm:spPr/>
      <dgm:t>
        <a:bodyPr/>
        <a:lstStyle/>
        <a:p>
          <a:endParaRPr lang="ru-RU"/>
        </a:p>
      </dgm:t>
    </dgm:pt>
    <dgm:pt modelId="{F29A619D-6E60-4B54-BA8E-17429A579DC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Государственная  пошлина                                                              Задолженность и перерасчеты по отмененным налогам и  сборам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8B8EAD73-A0A0-4BAD-A689-ADAEB7F01890}" type="parTrans" cxnId="{51C28120-251D-4B54-BCDB-4F5ECEF4A005}">
      <dgm:prSet/>
      <dgm:spPr/>
      <dgm:t>
        <a:bodyPr/>
        <a:lstStyle/>
        <a:p>
          <a:endParaRPr lang="ru-RU"/>
        </a:p>
      </dgm:t>
    </dgm:pt>
    <dgm:pt modelId="{B37CDC33-6A26-4439-A003-ED89070037AC}" type="sibTrans" cxnId="{51C28120-251D-4B54-BCDB-4F5ECEF4A005}">
      <dgm:prSet/>
      <dgm:spPr/>
      <dgm:t>
        <a:bodyPr/>
        <a:lstStyle/>
        <a:p>
          <a:endParaRPr lang="ru-RU"/>
        </a:p>
      </dgm:t>
    </dgm:pt>
    <dgm:pt modelId="{B1D7A12F-4351-4F51-B28A-36DFE70FD92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использования    имущества, находящегося  в    государственной и  муниципальной  собственности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620698B4-D374-4651-ABBA-9E6F80DAC7D4}" type="parTrans" cxnId="{E51631BD-5E5B-43FE-B670-E8BAB48D063D}">
      <dgm:prSet/>
      <dgm:spPr/>
      <dgm:t>
        <a:bodyPr/>
        <a:lstStyle/>
        <a:p>
          <a:endParaRPr lang="ru-RU"/>
        </a:p>
      </dgm:t>
    </dgm:pt>
    <dgm:pt modelId="{CA410A8D-39DC-4111-B68C-EAD7E5BD76B1}" type="sibTrans" cxnId="{E51631BD-5E5B-43FE-B670-E8BAB48D063D}">
      <dgm:prSet/>
      <dgm:spPr/>
      <dgm:t>
        <a:bodyPr/>
        <a:lstStyle/>
        <a:p>
          <a:endParaRPr lang="ru-RU"/>
        </a:p>
      </dgm:t>
    </dgm:pt>
    <dgm:pt modelId="{552637A7-683D-4891-A42B-F16505D178C2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Плата за негативное воздействие на  окружающую среду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B9332B4E-C1C5-45BD-ACFD-58A78FEC1829}" type="parTrans" cxnId="{31DF3237-3A7A-45A2-AFF1-3146C00AF856}">
      <dgm:prSet/>
      <dgm:spPr/>
      <dgm:t>
        <a:bodyPr/>
        <a:lstStyle/>
        <a:p>
          <a:endParaRPr lang="ru-RU"/>
        </a:p>
      </dgm:t>
    </dgm:pt>
    <dgm:pt modelId="{9B3A9E33-1031-459F-B77F-090BEFE72A00}" type="sibTrans" cxnId="{31DF3237-3A7A-45A2-AFF1-3146C00AF856}">
      <dgm:prSet/>
      <dgm:spPr/>
      <dgm:t>
        <a:bodyPr/>
        <a:lstStyle/>
        <a:p>
          <a:endParaRPr lang="ru-RU"/>
        </a:p>
      </dgm:t>
    </dgm:pt>
    <dgm:pt modelId="{C175CE7D-BA2B-4689-AC25-E364C32161B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Штрафы, санкции, возмещение   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326039DC-EA34-48AC-93C6-16F0C25E12F7}" type="parTrans" cxnId="{8341B4F1-48F4-46B4-99FA-A5DDDD9B6009}">
      <dgm:prSet/>
      <dgm:spPr/>
      <dgm:t>
        <a:bodyPr/>
        <a:lstStyle/>
        <a:p>
          <a:endParaRPr lang="ru-RU"/>
        </a:p>
      </dgm:t>
    </dgm:pt>
    <dgm:pt modelId="{1CBB061E-4384-48F5-A1D0-8522D472599A}" type="sibTrans" cxnId="{8341B4F1-48F4-46B4-99FA-A5DDDD9B6009}">
      <dgm:prSet/>
      <dgm:spPr/>
      <dgm:t>
        <a:bodyPr/>
        <a:lstStyle/>
        <a:p>
          <a:endParaRPr lang="ru-RU"/>
        </a:p>
      </dgm:t>
    </dgm:pt>
    <dgm:pt modelId="{26C8B6C1-2A22-4ABA-AC30-A23ED5E430A9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ущерба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42B1747F-5F1A-480F-B2BE-A8D3DBA85B3B}" type="parTrans" cxnId="{5927C13B-BB86-4062-99B6-259A3F0B679F}">
      <dgm:prSet/>
      <dgm:spPr/>
      <dgm:t>
        <a:bodyPr/>
        <a:lstStyle/>
        <a:p>
          <a:endParaRPr lang="ru-RU"/>
        </a:p>
      </dgm:t>
    </dgm:pt>
    <dgm:pt modelId="{4F52A78B-C5DC-4598-A5EF-FA5B74058D50}" type="sibTrans" cxnId="{5927C13B-BB86-4062-99B6-259A3F0B679F}">
      <dgm:prSet/>
      <dgm:spPr/>
      <dgm:t>
        <a:bodyPr/>
        <a:lstStyle/>
        <a:p>
          <a:endParaRPr lang="ru-RU"/>
        </a:p>
      </dgm:t>
    </dgm:pt>
    <dgm:pt modelId="{268B92DA-58C3-400F-9351-8864F5D37BB6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Прочие неналоговые</a:t>
          </a:r>
          <a:r>
            <a:rPr lang="ru-RU" sz="1000" b="1" dirty="0" smtClean="0">
              <a:solidFill>
                <a:schemeClr val="bg1"/>
              </a:solidFill>
              <a:latin typeface="Liberation Serif" pitchFamily="18" charset="0"/>
            </a:rPr>
            <a:t> доходы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271374D4-59C8-4080-8BCC-0096B10204F8}" type="parTrans" cxnId="{A5A0D90C-6FEE-4432-8C6B-DA28470C30E8}">
      <dgm:prSet/>
      <dgm:spPr/>
      <dgm:t>
        <a:bodyPr/>
        <a:lstStyle/>
        <a:p>
          <a:endParaRPr lang="ru-RU"/>
        </a:p>
      </dgm:t>
    </dgm:pt>
    <dgm:pt modelId="{82782D29-2B58-4790-AC3C-69B480DD091F}" type="sibTrans" cxnId="{A5A0D90C-6FEE-4432-8C6B-DA28470C30E8}">
      <dgm:prSet/>
      <dgm:spPr/>
      <dgm:t>
        <a:bodyPr/>
        <a:lstStyle/>
        <a:p>
          <a:endParaRPr lang="ru-RU"/>
        </a:p>
      </dgm:t>
    </dgm:pt>
    <dgm:pt modelId="{43D3927F-B8A1-43CA-B5BF-135C32D99D1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платных услуг и   компенсации  затрат    государства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13D3E35F-C61F-4FD7-8F12-451CFFA63676}" type="parTrans" cxnId="{B17DBCE7-BEA5-4659-8B45-F05D7A096D9B}">
      <dgm:prSet/>
      <dgm:spPr/>
      <dgm:t>
        <a:bodyPr/>
        <a:lstStyle/>
        <a:p>
          <a:endParaRPr lang="ru-RU"/>
        </a:p>
      </dgm:t>
    </dgm:pt>
    <dgm:pt modelId="{7D78B1A1-7CDF-464B-BFCE-44186D494681}" type="sibTrans" cxnId="{B17DBCE7-BEA5-4659-8B45-F05D7A096D9B}">
      <dgm:prSet/>
      <dgm:spPr/>
      <dgm:t>
        <a:bodyPr/>
        <a:lstStyle/>
        <a:p>
          <a:endParaRPr lang="ru-RU"/>
        </a:p>
      </dgm:t>
    </dgm:pt>
    <dgm:pt modelId="{B0176567-7DF3-49A7-905F-D6FD6A98C534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ru-RU" sz="1000" b="1" i="1" dirty="0" smtClean="0">
              <a:solidFill>
                <a:schemeClr val="bg1"/>
              </a:solidFill>
              <a:latin typeface="Liberation Serif" pitchFamily="18" charset="0"/>
            </a:rPr>
            <a:t>Доходы от продажи материальных и нематериальных  активов </a:t>
          </a:r>
          <a:endParaRPr lang="ru-RU" sz="1000" dirty="0">
            <a:solidFill>
              <a:schemeClr val="bg1"/>
            </a:solidFill>
            <a:latin typeface="Liberation Serif" pitchFamily="18" charset="0"/>
          </a:endParaRPr>
        </a:p>
      </dgm:t>
    </dgm:pt>
    <dgm:pt modelId="{58DA4A07-8496-411A-AD50-9C2C92ECF8DF}" type="parTrans" cxnId="{BC43A1CE-4DB7-4708-8422-2B492369F029}">
      <dgm:prSet/>
      <dgm:spPr/>
      <dgm:t>
        <a:bodyPr/>
        <a:lstStyle/>
        <a:p>
          <a:endParaRPr lang="ru-RU"/>
        </a:p>
      </dgm:t>
    </dgm:pt>
    <dgm:pt modelId="{344B00A2-AE65-4834-9E8C-F1E649960598}" type="sibTrans" cxnId="{BC43A1CE-4DB7-4708-8422-2B492369F029}">
      <dgm:prSet/>
      <dgm:spPr/>
      <dgm:t>
        <a:bodyPr/>
        <a:lstStyle/>
        <a:p>
          <a:endParaRPr lang="ru-RU"/>
        </a:p>
      </dgm:t>
    </dgm:pt>
    <dgm:pt modelId="{7BC2BB7A-E6D7-427C-A143-5BCE3FD98E07}" type="pres">
      <dgm:prSet presAssocID="{905B3486-A70F-4295-A748-BEEE30FB5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9BADE-2C40-4634-9C91-D56E803A6F58}" type="pres">
      <dgm:prSet presAssocID="{72908E6A-BE85-47E2-B1EA-1F5E3EB6C14C}" presName="composite" presStyleCnt="0"/>
      <dgm:spPr/>
    </dgm:pt>
    <dgm:pt modelId="{78413ADC-AA88-490B-A023-F26A1B13619D}" type="pres">
      <dgm:prSet presAssocID="{72908E6A-BE85-47E2-B1EA-1F5E3EB6C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C0BB2-9FEE-40F5-A500-AEB2425DD480}" type="pres">
      <dgm:prSet presAssocID="{72908E6A-BE85-47E2-B1EA-1F5E3EB6C14C}" presName="descendantText" presStyleLbl="alignAcc1" presStyleIdx="0" presStyleCnt="3" custScaleY="122633" custLinFactNeighborX="-747" custLinFactNeighborY="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18455-E277-4153-846D-A3C403B18C3F}" type="pres">
      <dgm:prSet presAssocID="{860F37DE-B1BD-4FC7-926E-C7B6EDEE4D58}" presName="sp" presStyleCnt="0"/>
      <dgm:spPr/>
    </dgm:pt>
    <dgm:pt modelId="{7D9BF913-E3A7-49D4-A8EB-F07B29FE3D2B}" type="pres">
      <dgm:prSet presAssocID="{9C902078-1CB0-416F-9DF3-8ABA0FD27A6C}" presName="composite" presStyleCnt="0"/>
      <dgm:spPr/>
    </dgm:pt>
    <dgm:pt modelId="{76E5D0AC-0176-46C6-82FA-FC8C215367CE}" type="pres">
      <dgm:prSet presAssocID="{9C902078-1CB0-416F-9DF3-8ABA0FD27A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A0C6D-77B5-43D9-82F1-8C8D001DF554}" type="pres">
      <dgm:prSet presAssocID="{9C902078-1CB0-416F-9DF3-8ABA0FD27A6C}" presName="descendantText" presStyleLbl="alignAcc1" presStyleIdx="1" presStyleCnt="3" custLinFactNeighborX="-764" custLinFactNeighborY="7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6594E-0BD4-4DFA-9EC6-2A0F6F245A01}" type="pres">
      <dgm:prSet presAssocID="{063E3766-7017-4262-BAB5-AE5898262878}" presName="sp" presStyleCnt="0"/>
      <dgm:spPr/>
    </dgm:pt>
    <dgm:pt modelId="{B6217CD3-F046-4CCA-A010-8CB9706125CA}" type="pres">
      <dgm:prSet presAssocID="{ECD8FF35-D0AE-4709-B276-44D9F8D7D2D9}" presName="composite" presStyleCnt="0"/>
      <dgm:spPr/>
    </dgm:pt>
    <dgm:pt modelId="{9C05CA6A-9202-4187-AE39-F2BF601885F1}" type="pres">
      <dgm:prSet presAssocID="{ECD8FF35-D0AE-4709-B276-44D9F8D7D2D9}" presName="parentText" presStyleLbl="alignNode1" presStyleIdx="2" presStyleCnt="3" custLinFactNeighborX="-14015" custLinFactNeighborY="10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7F8DB-423F-4C9F-B701-FE9E363EA18C}" type="pres">
      <dgm:prSet presAssocID="{ECD8FF35-D0AE-4709-B276-44D9F8D7D2D9}" presName="descendantText" presStyleLbl="alignAcc1" presStyleIdx="2" presStyleCnt="3" custLinFactNeighborX="-1149" custLinFactNeighborY="7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4B78D-A7EA-4D02-9F0A-84F42D6FC6CF}" type="presOf" srcId="{EF614E47-42C6-4E7D-9427-D83742C04481}" destId="{C91A0C6D-77B5-43D9-82F1-8C8D001DF554}" srcOrd="0" destOrd="8" presId="urn:microsoft.com/office/officeart/2005/8/layout/chevron2"/>
    <dgm:cxn modelId="{0EAA46E0-F087-48ED-ABEC-B2B316D3604B}" type="presOf" srcId="{BD5CD11D-C53A-4803-B3B0-0B7F0067D785}" destId="{4CAC0BB2-9FEE-40F5-A500-AEB2425DD480}" srcOrd="0" destOrd="0" presId="urn:microsoft.com/office/officeart/2005/8/layout/chevron2"/>
    <dgm:cxn modelId="{870A9C3B-004F-412C-BC60-549A28F144E8}" srcId="{905B3486-A70F-4295-A748-BEEE30FB5372}" destId="{72908E6A-BE85-47E2-B1EA-1F5E3EB6C14C}" srcOrd="0" destOrd="0" parTransId="{9F9013EF-B227-4BD3-A5C8-77D2749D9F1E}" sibTransId="{860F37DE-B1BD-4FC7-926E-C7B6EDEE4D58}"/>
    <dgm:cxn modelId="{47D03AAD-062D-4C43-8B30-EC5E03BA7CC6}" srcId="{9C902078-1CB0-416F-9DF3-8ABA0FD27A6C}" destId="{EF614E47-42C6-4E7D-9427-D83742C04481}" srcOrd="8" destOrd="0" parTransId="{BF45604F-5851-435A-91B3-F5272DEB2937}" sibTransId="{20DD9B10-FAD8-4F01-8489-85A5A0CAD08A}"/>
    <dgm:cxn modelId="{5B7BA6AD-FA47-4EBD-85B6-2753DA6793A3}" type="presOf" srcId="{72908E6A-BE85-47E2-B1EA-1F5E3EB6C14C}" destId="{78413ADC-AA88-490B-A023-F26A1B13619D}" srcOrd="0" destOrd="0" presId="urn:microsoft.com/office/officeart/2005/8/layout/chevron2"/>
    <dgm:cxn modelId="{31DF3237-3A7A-45A2-AFF1-3146C00AF856}" srcId="{9C902078-1CB0-416F-9DF3-8ABA0FD27A6C}" destId="{552637A7-683D-4891-A42B-F16505D178C2}" srcOrd="2" destOrd="0" parTransId="{B9332B4E-C1C5-45BD-ACFD-58A78FEC1829}" sibTransId="{9B3A9E33-1031-459F-B77F-090BEFE72A00}"/>
    <dgm:cxn modelId="{64D5A942-D947-407D-96A4-59BFD7436E8A}" srcId="{ECD8FF35-D0AE-4709-B276-44D9F8D7D2D9}" destId="{BA4FCCAD-756C-4FCD-9256-30594ACDC2D7}" srcOrd="4" destOrd="0" parTransId="{CEC58716-1E82-4D69-8DB6-C2EE2DEF288C}" sibTransId="{8256248A-96F1-42FC-A63F-67931A579C15}"/>
    <dgm:cxn modelId="{B5837571-4656-4833-8910-23A1A4C8439E}" srcId="{ECD8FF35-D0AE-4709-B276-44D9F8D7D2D9}" destId="{B1476F52-4D07-4166-B7F0-137CE3B832AC}" srcOrd="3" destOrd="0" parTransId="{458CA3F5-6DFE-4B5A-A4A7-6D694414619F}" sibTransId="{1B8DBB17-9AD4-4CEF-AA0E-19592781F968}"/>
    <dgm:cxn modelId="{E51631BD-5E5B-43FE-B670-E8BAB48D063D}" srcId="{9C902078-1CB0-416F-9DF3-8ABA0FD27A6C}" destId="{B1D7A12F-4351-4F51-B28A-36DFE70FD924}" srcOrd="1" destOrd="0" parTransId="{620698B4-D374-4651-ABBA-9E6F80DAC7D4}" sibTransId="{CA410A8D-39DC-4111-B68C-EAD7E5BD76B1}"/>
    <dgm:cxn modelId="{D3E5CCA0-6F4A-4146-AA52-7DEA4E279628}" srcId="{72908E6A-BE85-47E2-B1EA-1F5E3EB6C14C}" destId="{16BE9789-87E0-4FE8-A063-FDD4CDF01AD9}" srcOrd="2" destOrd="0" parTransId="{D9AF0EE6-CA80-4239-BCC2-47952E52E92A}" sibTransId="{7827EC62-A765-47E3-A775-FFF5D7B5B018}"/>
    <dgm:cxn modelId="{C11A1613-F753-4620-BDC5-1C2903BC9633}" type="presOf" srcId="{6112C626-82E4-45CE-BC8D-76143021C3B4}" destId="{7387F8DB-423F-4C9F-B701-FE9E363EA18C}" srcOrd="0" destOrd="2" presId="urn:microsoft.com/office/officeart/2005/8/layout/chevron2"/>
    <dgm:cxn modelId="{75DC30EF-C5A0-49B4-BD62-76E99E376B00}" type="presOf" srcId="{B0176567-7DF3-49A7-905F-D6FD6A98C534}" destId="{C91A0C6D-77B5-43D9-82F1-8C8D001DF554}" srcOrd="0" destOrd="4" presId="urn:microsoft.com/office/officeart/2005/8/layout/chevron2"/>
    <dgm:cxn modelId="{8341B4F1-48F4-46B4-99FA-A5DDDD9B6009}" srcId="{9C902078-1CB0-416F-9DF3-8ABA0FD27A6C}" destId="{C175CE7D-BA2B-4689-AC25-E364C32161B4}" srcOrd="5" destOrd="0" parTransId="{326039DC-EA34-48AC-93C6-16F0C25E12F7}" sibTransId="{1CBB061E-4384-48F5-A1D0-8522D472599A}"/>
    <dgm:cxn modelId="{BC43A1CE-4DB7-4708-8422-2B492369F029}" srcId="{9C902078-1CB0-416F-9DF3-8ABA0FD27A6C}" destId="{B0176567-7DF3-49A7-905F-D6FD6A98C534}" srcOrd="4" destOrd="0" parTransId="{58DA4A07-8496-411A-AD50-9C2C92ECF8DF}" sibTransId="{344B00A2-AE65-4834-9E8C-F1E649960598}"/>
    <dgm:cxn modelId="{3745C2ED-364A-4F70-9D51-3305FFA98E95}" type="presOf" srcId="{BA4FCCAD-756C-4FCD-9256-30594ACDC2D7}" destId="{7387F8DB-423F-4C9F-B701-FE9E363EA18C}" srcOrd="0" destOrd="4" presId="urn:microsoft.com/office/officeart/2005/8/layout/chevron2"/>
    <dgm:cxn modelId="{1B389026-01DE-425C-86DD-0CA58CE50559}" type="presOf" srcId="{B1476F52-4D07-4166-B7F0-137CE3B832AC}" destId="{7387F8DB-423F-4C9F-B701-FE9E363EA18C}" srcOrd="0" destOrd="3" presId="urn:microsoft.com/office/officeart/2005/8/layout/chevron2"/>
    <dgm:cxn modelId="{A5A0D90C-6FEE-4432-8C6B-DA28470C30E8}" srcId="{9C902078-1CB0-416F-9DF3-8ABA0FD27A6C}" destId="{268B92DA-58C3-400F-9351-8864F5D37BB6}" srcOrd="7" destOrd="0" parTransId="{271374D4-59C8-4080-8BCC-0096B10204F8}" sibTransId="{82782D29-2B58-4790-AC3C-69B480DD091F}"/>
    <dgm:cxn modelId="{E6901DA3-A8BE-4B7F-8BF4-10F9FF551FAD}" type="presOf" srcId="{9C902078-1CB0-416F-9DF3-8ABA0FD27A6C}" destId="{76E5D0AC-0176-46C6-82FA-FC8C215367CE}" srcOrd="0" destOrd="0" presId="urn:microsoft.com/office/officeart/2005/8/layout/chevron2"/>
    <dgm:cxn modelId="{52795211-00FE-4EAE-A1F4-4F5442BC1D0E}" type="presOf" srcId="{26C8B6C1-2A22-4ABA-AC30-A23ED5E430A9}" destId="{C91A0C6D-77B5-43D9-82F1-8C8D001DF554}" srcOrd="0" destOrd="6" presId="urn:microsoft.com/office/officeart/2005/8/layout/chevron2"/>
    <dgm:cxn modelId="{20F56474-E45F-40A1-82DF-746F898CC6BA}" srcId="{9C902078-1CB0-416F-9DF3-8ABA0FD27A6C}" destId="{2015A481-4C07-49E7-BD95-DC2EE5C7C8C4}" srcOrd="0" destOrd="0" parTransId="{4881CCB0-9145-458A-B103-FE695401EB1D}" sibTransId="{E9965A3E-52D4-4DBE-A5BF-142055DA7784}"/>
    <dgm:cxn modelId="{53568E9C-EAC4-4DDD-BAF5-C895092B796F}" type="presOf" srcId="{2015A481-4C07-49E7-BD95-DC2EE5C7C8C4}" destId="{C91A0C6D-77B5-43D9-82F1-8C8D001DF554}" srcOrd="0" destOrd="0" presId="urn:microsoft.com/office/officeart/2005/8/layout/chevron2"/>
    <dgm:cxn modelId="{5203DADF-65DD-4758-B9B1-F3534E87975F}" srcId="{72908E6A-BE85-47E2-B1EA-1F5E3EB6C14C}" destId="{D5AD77A5-B036-4856-9526-1E27612F9E7D}" srcOrd="4" destOrd="0" parTransId="{4CE4E226-0EA7-4238-BA51-3B808D597968}" sibTransId="{366D50CC-6636-4C81-9B7F-7B70D2D7A1BA}"/>
    <dgm:cxn modelId="{D003B32D-7209-485E-A52A-58C62C512472}" type="presOf" srcId="{587C7020-B111-49EE-8D45-9E17EA8774FE}" destId="{4CAC0BB2-9FEE-40F5-A500-AEB2425DD480}" srcOrd="0" destOrd="3" presId="urn:microsoft.com/office/officeart/2005/8/layout/chevron2"/>
    <dgm:cxn modelId="{A2D907E4-3E20-4B75-8B3E-9BCCE9BFDC12}" type="presOf" srcId="{C175CE7D-BA2B-4689-AC25-E364C32161B4}" destId="{C91A0C6D-77B5-43D9-82F1-8C8D001DF554}" srcOrd="0" destOrd="5" presId="urn:microsoft.com/office/officeart/2005/8/layout/chevron2"/>
    <dgm:cxn modelId="{481A563A-D296-434E-B1EF-BF62461892C0}" type="presOf" srcId="{552637A7-683D-4891-A42B-F16505D178C2}" destId="{C91A0C6D-77B5-43D9-82F1-8C8D001DF554}" srcOrd="0" destOrd="2" presId="urn:microsoft.com/office/officeart/2005/8/layout/chevron2"/>
    <dgm:cxn modelId="{C6DC0468-F5E1-4CF3-A998-26B2760873B0}" type="presOf" srcId="{D5AD77A5-B036-4856-9526-1E27612F9E7D}" destId="{4CAC0BB2-9FEE-40F5-A500-AEB2425DD480}" srcOrd="0" destOrd="4" presId="urn:microsoft.com/office/officeart/2005/8/layout/chevron2"/>
    <dgm:cxn modelId="{BDEE0740-CE72-42E3-A185-EA14CEC31BAB}" srcId="{905B3486-A70F-4295-A748-BEEE30FB5372}" destId="{9C902078-1CB0-416F-9DF3-8ABA0FD27A6C}" srcOrd="1" destOrd="0" parTransId="{740DD576-E19B-4593-A7F6-FF39BD8334F4}" sibTransId="{063E3766-7017-4262-BAB5-AE5898262878}"/>
    <dgm:cxn modelId="{5E2A05A6-CBEF-4694-B5DB-9F1068E0907B}" type="presOf" srcId="{16BE9789-87E0-4FE8-A063-FDD4CDF01AD9}" destId="{4CAC0BB2-9FEE-40F5-A500-AEB2425DD480}" srcOrd="0" destOrd="2" presId="urn:microsoft.com/office/officeart/2005/8/layout/chevron2"/>
    <dgm:cxn modelId="{1E4C9C55-4584-4767-93AB-2E51E287FEDD}" type="presOf" srcId="{268B92DA-58C3-400F-9351-8864F5D37BB6}" destId="{C91A0C6D-77B5-43D9-82F1-8C8D001DF554}" srcOrd="0" destOrd="7" presId="urn:microsoft.com/office/officeart/2005/8/layout/chevron2"/>
    <dgm:cxn modelId="{51C28120-251D-4B54-BCDB-4F5ECEF4A005}" srcId="{72908E6A-BE85-47E2-B1EA-1F5E3EB6C14C}" destId="{F29A619D-6E60-4B54-BA8E-17429A579DCE}" srcOrd="6" destOrd="0" parTransId="{8B8EAD73-A0A0-4BAD-A689-ADAEB7F01890}" sibTransId="{B37CDC33-6A26-4439-A003-ED89070037AC}"/>
    <dgm:cxn modelId="{CF56F8D1-80A6-4B77-BD7F-7F6D88026940}" type="presOf" srcId="{F29A619D-6E60-4B54-BA8E-17429A579DCE}" destId="{4CAC0BB2-9FEE-40F5-A500-AEB2425DD480}" srcOrd="0" destOrd="6" presId="urn:microsoft.com/office/officeart/2005/8/layout/chevron2"/>
    <dgm:cxn modelId="{F8C5BED0-B467-42A6-8901-1FD5400F162C}" type="presOf" srcId="{B1D7A12F-4351-4F51-B28A-36DFE70FD924}" destId="{C91A0C6D-77B5-43D9-82F1-8C8D001DF554}" srcOrd="0" destOrd="1" presId="urn:microsoft.com/office/officeart/2005/8/layout/chevron2"/>
    <dgm:cxn modelId="{5927C13B-BB86-4062-99B6-259A3F0B679F}" srcId="{9C902078-1CB0-416F-9DF3-8ABA0FD27A6C}" destId="{26C8B6C1-2A22-4ABA-AC30-A23ED5E430A9}" srcOrd="6" destOrd="0" parTransId="{42B1747F-5F1A-480F-B2BE-A8D3DBA85B3B}" sibTransId="{4F52A78B-C5DC-4598-A5EF-FA5B74058D50}"/>
    <dgm:cxn modelId="{A90D9B46-54FA-43B5-9538-D21C2FF25524}" srcId="{ECD8FF35-D0AE-4709-B276-44D9F8D7D2D9}" destId="{864E86F6-6BA2-4C45-9148-693B93103664}" srcOrd="1" destOrd="0" parTransId="{8D9089F7-C3EF-41EC-97A8-40E4E62130C5}" sibTransId="{202806DE-056A-4A9F-AB4A-2A1871344E35}"/>
    <dgm:cxn modelId="{CE3692B3-237D-459D-B9F7-14956C4C392A}" type="presOf" srcId="{43D3927F-B8A1-43CA-B5BF-135C32D99D14}" destId="{C91A0C6D-77B5-43D9-82F1-8C8D001DF554}" srcOrd="0" destOrd="3" presId="urn:microsoft.com/office/officeart/2005/8/layout/chevron2"/>
    <dgm:cxn modelId="{8040579A-04D8-41E4-9557-80DDEBEC863B}" srcId="{72908E6A-BE85-47E2-B1EA-1F5E3EB6C14C}" destId="{E687A847-ADC1-46B7-A94B-21D6B9FAC547}" srcOrd="5" destOrd="0" parTransId="{DD1F2A90-350E-4851-BBD8-BD45803B566A}" sibTransId="{FC91368C-AA1D-48FD-8B3F-35B2FC8F431E}"/>
    <dgm:cxn modelId="{CABC1D1E-1E5B-4093-B8E0-6CE113A4EE0F}" type="presOf" srcId="{E687A847-ADC1-46B7-A94B-21D6B9FAC547}" destId="{4CAC0BB2-9FEE-40F5-A500-AEB2425DD480}" srcOrd="0" destOrd="5" presId="urn:microsoft.com/office/officeart/2005/8/layout/chevron2"/>
    <dgm:cxn modelId="{FAE81ECD-4F14-45A3-AA48-86BCA0234341}" type="presOf" srcId="{1B7D46CD-B780-49C5-AB1D-52D13400A8ED}" destId="{4CAC0BB2-9FEE-40F5-A500-AEB2425DD480}" srcOrd="0" destOrd="1" presId="urn:microsoft.com/office/officeart/2005/8/layout/chevron2"/>
    <dgm:cxn modelId="{F2CFDF00-CE40-4100-8868-9D9E4A60F357}" type="presOf" srcId="{864E86F6-6BA2-4C45-9148-693B93103664}" destId="{7387F8DB-423F-4C9F-B701-FE9E363EA18C}" srcOrd="0" destOrd="1" presId="urn:microsoft.com/office/officeart/2005/8/layout/chevron2"/>
    <dgm:cxn modelId="{2B5EC886-3C17-4F95-A5CD-68486EAE78AE}" type="presOf" srcId="{905B3486-A70F-4295-A748-BEEE30FB5372}" destId="{7BC2BB7A-E6D7-427C-A143-5BCE3FD98E07}" srcOrd="0" destOrd="0" presId="urn:microsoft.com/office/officeart/2005/8/layout/chevron2"/>
    <dgm:cxn modelId="{5EA7D502-4F5B-435B-A46E-498EA7915BCA}" srcId="{905B3486-A70F-4295-A748-BEEE30FB5372}" destId="{ECD8FF35-D0AE-4709-B276-44D9F8D7D2D9}" srcOrd="2" destOrd="0" parTransId="{C7619C88-53EC-4BC1-A173-969080B47868}" sibTransId="{91D8968A-3F2A-48B7-829A-1A9FBCB1744D}"/>
    <dgm:cxn modelId="{6EBB922E-9BE0-4841-B894-75F82B7AC6DC}" srcId="{ECD8FF35-D0AE-4709-B276-44D9F8D7D2D9}" destId="{F2EB99A3-C66E-4178-9703-2BA18625F999}" srcOrd="0" destOrd="0" parTransId="{696B520A-3A8F-46D4-BFE1-3EBECF168F5C}" sibTransId="{6F3C89CE-0F4A-4768-AAF3-09B8BA5C2C7F}"/>
    <dgm:cxn modelId="{BF1044AC-D261-4560-ADA3-9AB093059B90}" srcId="{ECD8FF35-D0AE-4709-B276-44D9F8D7D2D9}" destId="{6112C626-82E4-45CE-BC8D-76143021C3B4}" srcOrd="2" destOrd="0" parTransId="{3704A718-1235-473D-8A66-8C31EA42D2D0}" sibTransId="{DEC9A01B-EA93-454D-8FE2-FF932F9006DD}"/>
    <dgm:cxn modelId="{4A834185-2909-4C1F-8A12-3E2E6AA3FF77}" type="presOf" srcId="{ECD8FF35-D0AE-4709-B276-44D9F8D7D2D9}" destId="{9C05CA6A-9202-4187-AE39-F2BF601885F1}" srcOrd="0" destOrd="0" presId="urn:microsoft.com/office/officeart/2005/8/layout/chevron2"/>
    <dgm:cxn modelId="{FB15BED2-5A2B-4075-B7F7-B1CACC2DBA52}" srcId="{72908E6A-BE85-47E2-B1EA-1F5E3EB6C14C}" destId="{BD5CD11D-C53A-4803-B3B0-0B7F0067D785}" srcOrd="0" destOrd="0" parTransId="{F400AF15-DC5F-4DFE-B909-F695A5C0A253}" sibTransId="{FDD86688-7771-4C08-9796-EB44A07334F8}"/>
    <dgm:cxn modelId="{C3B5B228-28A0-4001-A801-3FA3C9C90E13}" srcId="{72908E6A-BE85-47E2-B1EA-1F5E3EB6C14C}" destId="{587C7020-B111-49EE-8D45-9E17EA8774FE}" srcOrd="3" destOrd="0" parTransId="{9CDCBC6C-032B-41E1-B519-0939DEE4D598}" sibTransId="{70670D4A-A8B1-4723-9567-B20E61BE1B92}"/>
    <dgm:cxn modelId="{C6350D36-3DD3-457E-AE2E-1BCD55AF178B}" type="presOf" srcId="{F2EB99A3-C66E-4178-9703-2BA18625F999}" destId="{7387F8DB-423F-4C9F-B701-FE9E363EA18C}" srcOrd="0" destOrd="0" presId="urn:microsoft.com/office/officeart/2005/8/layout/chevron2"/>
    <dgm:cxn modelId="{8C75982A-5948-4F3C-88D7-8481454E1C6B}" srcId="{72908E6A-BE85-47E2-B1EA-1F5E3EB6C14C}" destId="{1B7D46CD-B780-49C5-AB1D-52D13400A8ED}" srcOrd="1" destOrd="0" parTransId="{F72B96D1-CF24-4C5A-85BE-6F7F114D1AC2}" sibTransId="{173F0088-D1A8-4679-9C79-3C3560978B7B}"/>
    <dgm:cxn modelId="{B17DBCE7-BEA5-4659-8B45-F05D7A096D9B}" srcId="{9C902078-1CB0-416F-9DF3-8ABA0FD27A6C}" destId="{43D3927F-B8A1-43CA-B5BF-135C32D99D14}" srcOrd="3" destOrd="0" parTransId="{13D3E35F-C61F-4FD7-8F12-451CFFA63676}" sibTransId="{7D78B1A1-7CDF-464B-BFCE-44186D494681}"/>
    <dgm:cxn modelId="{8F50B82F-5CF8-444B-AC6A-C4F33CE6D7B2}" type="presParOf" srcId="{7BC2BB7A-E6D7-427C-A143-5BCE3FD98E07}" destId="{5979BADE-2C40-4634-9C91-D56E803A6F58}" srcOrd="0" destOrd="0" presId="urn:microsoft.com/office/officeart/2005/8/layout/chevron2"/>
    <dgm:cxn modelId="{97650B18-4A23-4E7B-B727-1EB56E35E97F}" type="presParOf" srcId="{5979BADE-2C40-4634-9C91-D56E803A6F58}" destId="{78413ADC-AA88-490B-A023-F26A1B13619D}" srcOrd="0" destOrd="0" presId="urn:microsoft.com/office/officeart/2005/8/layout/chevron2"/>
    <dgm:cxn modelId="{230C7190-B326-4BA5-878B-CD1EBD82FE09}" type="presParOf" srcId="{5979BADE-2C40-4634-9C91-D56E803A6F58}" destId="{4CAC0BB2-9FEE-40F5-A500-AEB2425DD480}" srcOrd="1" destOrd="0" presId="urn:microsoft.com/office/officeart/2005/8/layout/chevron2"/>
    <dgm:cxn modelId="{F4D5E283-D108-4C16-A458-43E2B45E9E00}" type="presParOf" srcId="{7BC2BB7A-E6D7-427C-A143-5BCE3FD98E07}" destId="{4B018455-E277-4153-846D-A3C403B18C3F}" srcOrd="1" destOrd="0" presId="urn:microsoft.com/office/officeart/2005/8/layout/chevron2"/>
    <dgm:cxn modelId="{B88D9C6C-28B3-4A66-967D-B859BA2D7E2D}" type="presParOf" srcId="{7BC2BB7A-E6D7-427C-A143-5BCE3FD98E07}" destId="{7D9BF913-E3A7-49D4-A8EB-F07B29FE3D2B}" srcOrd="2" destOrd="0" presId="urn:microsoft.com/office/officeart/2005/8/layout/chevron2"/>
    <dgm:cxn modelId="{1C513383-E994-48F5-8103-C1FB51F872BF}" type="presParOf" srcId="{7D9BF913-E3A7-49D4-A8EB-F07B29FE3D2B}" destId="{76E5D0AC-0176-46C6-82FA-FC8C215367CE}" srcOrd="0" destOrd="0" presId="urn:microsoft.com/office/officeart/2005/8/layout/chevron2"/>
    <dgm:cxn modelId="{8F46370F-48FA-4DA4-BD3B-F194FA9B1B4B}" type="presParOf" srcId="{7D9BF913-E3A7-49D4-A8EB-F07B29FE3D2B}" destId="{C91A0C6D-77B5-43D9-82F1-8C8D001DF554}" srcOrd="1" destOrd="0" presId="urn:microsoft.com/office/officeart/2005/8/layout/chevron2"/>
    <dgm:cxn modelId="{AC171356-489E-4C7E-9E71-C27732488B95}" type="presParOf" srcId="{7BC2BB7A-E6D7-427C-A143-5BCE3FD98E07}" destId="{5EC6594E-0BD4-4DFA-9EC6-2A0F6F245A01}" srcOrd="3" destOrd="0" presId="urn:microsoft.com/office/officeart/2005/8/layout/chevron2"/>
    <dgm:cxn modelId="{2BC85D86-B6BA-43FB-AB6C-E9B11D6A0985}" type="presParOf" srcId="{7BC2BB7A-E6D7-427C-A143-5BCE3FD98E07}" destId="{B6217CD3-F046-4CCA-A010-8CB9706125CA}" srcOrd="4" destOrd="0" presId="urn:microsoft.com/office/officeart/2005/8/layout/chevron2"/>
    <dgm:cxn modelId="{C3B11037-886F-48D8-A177-FD7D146DB21F}" type="presParOf" srcId="{B6217CD3-F046-4CCA-A010-8CB9706125CA}" destId="{9C05CA6A-9202-4187-AE39-F2BF601885F1}" srcOrd="0" destOrd="0" presId="urn:microsoft.com/office/officeart/2005/8/layout/chevron2"/>
    <dgm:cxn modelId="{89BA06B2-37DE-407D-A211-F10913D1BA21}" type="presParOf" srcId="{B6217CD3-F046-4CCA-A010-8CB9706125CA}" destId="{7387F8DB-423F-4C9F-B701-FE9E363EA1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110633-46C4-4EA2-A8ED-12D007316B8C}" type="doc">
      <dgm:prSet loTypeId="urn:microsoft.com/office/officeart/2005/8/layout/default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2269F1D-E50D-43DA-8310-03DB13D41F9F}">
      <dgm:prSet phldrT="[Текст]" custT="1"/>
      <dgm:spPr/>
      <dgm:t>
        <a:bodyPr/>
        <a:lstStyle/>
        <a:p>
          <a:r>
            <a:rPr lang="ru-RU" sz="4900" dirty="0" smtClean="0"/>
            <a:t> </a:t>
          </a:r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2021</a:t>
          </a:r>
          <a:r>
            <a:rPr lang="ru-RU" sz="3600" b="1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</a:t>
          </a:r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год  947,6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C85D67B-2B5F-4A68-AB77-19885E32F5DA}" type="parTrans" cxnId="{D131E2DC-547A-44BE-BE98-E3DB52B5121C}">
      <dgm:prSet/>
      <dgm:spPr/>
      <dgm:t>
        <a:bodyPr/>
        <a:lstStyle/>
        <a:p>
          <a:endParaRPr lang="ru-RU"/>
        </a:p>
      </dgm:t>
    </dgm:pt>
    <dgm:pt modelId="{E810C541-021F-4A53-BF90-1ACDD61C4523}" type="sibTrans" cxnId="{D131E2DC-547A-44BE-BE98-E3DB52B5121C}">
      <dgm:prSet/>
      <dgm:spPr/>
      <dgm:t>
        <a:bodyPr/>
        <a:lstStyle/>
        <a:p>
          <a:endParaRPr lang="ru-RU"/>
        </a:p>
      </dgm:t>
    </dgm:pt>
    <dgm:pt modelId="{CC2BD223-7DD9-4EAE-A10C-CAABF52A3E6C}">
      <dgm:prSet phldrT="[Текст]" custT="1"/>
      <dgm:spPr/>
      <dgm:t>
        <a:bodyPr/>
        <a:lstStyle/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2022 год </a:t>
          </a:r>
        </a:p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1 878,0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0084C17-5E27-4CA3-AE8A-76DF5EE52A1C}" type="parTrans" cxnId="{AA932E44-FA76-4535-B25F-2CC0BA7E8EA0}">
      <dgm:prSet/>
      <dgm:spPr/>
      <dgm:t>
        <a:bodyPr/>
        <a:lstStyle/>
        <a:p>
          <a:endParaRPr lang="ru-RU"/>
        </a:p>
      </dgm:t>
    </dgm:pt>
    <dgm:pt modelId="{0EA20C4C-DFB8-4F70-9838-827AF3B27527}" type="sibTrans" cxnId="{AA932E44-FA76-4535-B25F-2CC0BA7E8EA0}">
      <dgm:prSet/>
      <dgm:spPr/>
      <dgm:t>
        <a:bodyPr/>
        <a:lstStyle/>
        <a:p>
          <a:endParaRPr lang="ru-RU"/>
        </a:p>
      </dgm:t>
    </dgm:pt>
    <dgm:pt modelId="{73509F61-10C8-42E4-8E75-23F2BFEC4464}">
      <dgm:prSet phldrT="[Текст]" custT="1"/>
      <dgm:spPr/>
      <dgm:t>
        <a:bodyPr/>
        <a:lstStyle/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2023 год </a:t>
          </a:r>
        </a:p>
        <a:p>
          <a:pPr algn="ctr"/>
          <a:r>
            <a:rPr lang="ru-RU" sz="3600" b="1" i="1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11 940,0</a:t>
          </a:r>
          <a:endParaRPr lang="ru-RU" sz="3600" b="1" i="1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75869C61-7358-4EBB-9224-C58F2DC5E382}" type="parTrans" cxnId="{03C16513-C4B2-4911-A913-011A03034B9C}">
      <dgm:prSet/>
      <dgm:spPr/>
      <dgm:t>
        <a:bodyPr/>
        <a:lstStyle/>
        <a:p>
          <a:endParaRPr lang="ru-RU"/>
        </a:p>
      </dgm:t>
    </dgm:pt>
    <dgm:pt modelId="{79F2C338-FD08-4F29-97E3-484C06684934}" type="sibTrans" cxnId="{03C16513-C4B2-4911-A913-011A03034B9C}">
      <dgm:prSet/>
      <dgm:spPr/>
      <dgm:t>
        <a:bodyPr/>
        <a:lstStyle/>
        <a:p>
          <a:endParaRPr lang="ru-RU"/>
        </a:p>
      </dgm:t>
    </dgm:pt>
    <dgm:pt modelId="{A90DDFCD-44EB-438A-BBA5-566ED0C8CF82}" type="pres">
      <dgm:prSet presAssocID="{B7110633-46C4-4EA2-A8ED-12D007316B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010C5D-AA4F-4155-97F5-0F9E5EEEFCE7}" type="pres">
      <dgm:prSet presAssocID="{72269F1D-E50D-43DA-8310-03DB13D41F9F}" presName="node" presStyleLbl="node1" presStyleIdx="0" presStyleCnt="3" custScaleX="80790" custLinFactNeighborX="-825" custLinFactNeighborY="-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AB4CC-8DE0-4EF6-9FA8-7D0F099C1F71}" type="pres">
      <dgm:prSet presAssocID="{E810C541-021F-4A53-BF90-1ACDD61C4523}" presName="sibTrans" presStyleCnt="0"/>
      <dgm:spPr/>
    </dgm:pt>
    <dgm:pt modelId="{A52B2892-4496-4FFD-A709-2903F47B2255}" type="pres">
      <dgm:prSet presAssocID="{CC2BD223-7DD9-4EAE-A10C-CAABF52A3E6C}" presName="node" presStyleLbl="node1" presStyleIdx="1" presStyleCnt="3" custScaleX="7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E1F1-89CB-4CEC-9415-ECF710A21E71}" type="pres">
      <dgm:prSet presAssocID="{0EA20C4C-DFB8-4F70-9838-827AF3B27527}" presName="sibTrans" presStyleCnt="0"/>
      <dgm:spPr/>
    </dgm:pt>
    <dgm:pt modelId="{22951095-EF0A-4E9D-9EED-B7DD74754EE8}" type="pres">
      <dgm:prSet presAssocID="{73509F61-10C8-42E4-8E75-23F2BFEC4464}" presName="node" presStyleLbl="node1" presStyleIdx="2" presStyleCnt="3" custScaleX="80125" custLinFactNeighborX="-2206" custLinFactNeighborY="-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1E2DC-547A-44BE-BE98-E3DB52B5121C}" srcId="{B7110633-46C4-4EA2-A8ED-12D007316B8C}" destId="{72269F1D-E50D-43DA-8310-03DB13D41F9F}" srcOrd="0" destOrd="0" parTransId="{9C85D67B-2B5F-4A68-AB77-19885E32F5DA}" sibTransId="{E810C541-021F-4A53-BF90-1ACDD61C4523}"/>
    <dgm:cxn modelId="{CE66824A-99A4-4403-B11F-9AB5907E404C}" type="presOf" srcId="{72269F1D-E50D-43DA-8310-03DB13D41F9F}" destId="{5F010C5D-AA4F-4155-97F5-0F9E5EEEFCE7}" srcOrd="0" destOrd="0" presId="urn:microsoft.com/office/officeart/2005/8/layout/default"/>
    <dgm:cxn modelId="{AA932E44-FA76-4535-B25F-2CC0BA7E8EA0}" srcId="{B7110633-46C4-4EA2-A8ED-12D007316B8C}" destId="{CC2BD223-7DD9-4EAE-A10C-CAABF52A3E6C}" srcOrd="1" destOrd="0" parTransId="{60084C17-5E27-4CA3-AE8A-76DF5EE52A1C}" sibTransId="{0EA20C4C-DFB8-4F70-9838-827AF3B27527}"/>
    <dgm:cxn modelId="{4A9991DE-EB29-4B1A-82A9-4E63CFD96299}" type="presOf" srcId="{73509F61-10C8-42E4-8E75-23F2BFEC4464}" destId="{22951095-EF0A-4E9D-9EED-B7DD74754EE8}" srcOrd="0" destOrd="0" presId="urn:microsoft.com/office/officeart/2005/8/layout/default"/>
    <dgm:cxn modelId="{03C16513-C4B2-4911-A913-011A03034B9C}" srcId="{B7110633-46C4-4EA2-A8ED-12D007316B8C}" destId="{73509F61-10C8-42E4-8E75-23F2BFEC4464}" srcOrd="2" destOrd="0" parTransId="{75869C61-7358-4EBB-9224-C58F2DC5E382}" sibTransId="{79F2C338-FD08-4F29-97E3-484C06684934}"/>
    <dgm:cxn modelId="{3DE1D95B-386D-4A75-B198-98C6530691F9}" type="presOf" srcId="{B7110633-46C4-4EA2-A8ED-12D007316B8C}" destId="{A90DDFCD-44EB-438A-BBA5-566ED0C8CF82}" srcOrd="0" destOrd="0" presId="urn:microsoft.com/office/officeart/2005/8/layout/default"/>
    <dgm:cxn modelId="{FBC36C23-0D3D-4A65-ACCC-F7A16844255C}" type="presOf" srcId="{CC2BD223-7DD9-4EAE-A10C-CAABF52A3E6C}" destId="{A52B2892-4496-4FFD-A709-2903F47B2255}" srcOrd="0" destOrd="0" presId="urn:microsoft.com/office/officeart/2005/8/layout/default"/>
    <dgm:cxn modelId="{A2288D05-8586-42F9-8EF4-2EA80007B09B}" type="presParOf" srcId="{A90DDFCD-44EB-438A-BBA5-566ED0C8CF82}" destId="{5F010C5D-AA4F-4155-97F5-0F9E5EEEFCE7}" srcOrd="0" destOrd="0" presId="urn:microsoft.com/office/officeart/2005/8/layout/default"/>
    <dgm:cxn modelId="{301D5B2F-0F9B-4909-96A8-4A43803F0285}" type="presParOf" srcId="{A90DDFCD-44EB-438A-BBA5-566ED0C8CF82}" destId="{308AB4CC-8DE0-4EF6-9FA8-7D0F099C1F71}" srcOrd="1" destOrd="0" presId="urn:microsoft.com/office/officeart/2005/8/layout/default"/>
    <dgm:cxn modelId="{41921CC4-7F9E-40C2-A278-A4311112EDF0}" type="presParOf" srcId="{A90DDFCD-44EB-438A-BBA5-566ED0C8CF82}" destId="{A52B2892-4496-4FFD-A709-2903F47B2255}" srcOrd="2" destOrd="0" presId="urn:microsoft.com/office/officeart/2005/8/layout/default"/>
    <dgm:cxn modelId="{FA012A31-9BE5-40A6-B0DD-85C765DB5D3F}" type="presParOf" srcId="{A90DDFCD-44EB-438A-BBA5-566ED0C8CF82}" destId="{DDBBE1F1-89CB-4CEC-9415-ECF710A21E71}" srcOrd="3" destOrd="0" presId="urn:microsoft.com/office/officeart/2005/8/layout/default"/>
    <dgm:cxn modelId="{AA1B1D9F-C7AF-4DB4-BA22-F07C1C4F28AF}" type="presParOf" srcId="{A90DDFCD-44EB-438A-BBA5-566ED0C8CF82}" destId="{22951095-EF0A-4E9D-9EED-B7DD74754E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11D830-D73D-46D0-9BB6-193D119D8B8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8A494-DC37-47B0-ACB2-9DFB3EE03B4E}">
      <dgm:prSet phldrT="[Текст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solidFill>
          <a:srgbClr val="33CCFF"/>
        </a:solidFill>
      </dgm:spPr>
      <dgm:t>
        <a:bodyPr/>
        <a:lstStyle/>
        <a:p>
          <a:r>
            <a:rPr lang="ru-RU" sz="2000" b="1" i="1" dirty="0" smtClean="0">
              <a:solidFill>
                <a:schemeClr val="bg1"/>
              </a:solidFill>
              <a:latin typeface="Liberation Serif" pitchFamily="18" charset="0"/>
            </a:rPr>
            <a:t>В РАМКАХ НАЦИОНАЛЬНЫХ  ПРОЕКТОВ В 2023 ГОДУ ПРОИЗВЕДЕНЫ  РАСХОДЫ</a:t>
          </a:r>
          <a:br>
            <a:rPr lang="ru-RU" sz="2000" b="1" i="1" dirty="0" smtClean="0">
              <a:solidFill>
                <a:schemeClr val="bg1"/>
              </a:solidFill>
              <a:latin typeface="Liberation Serif" pitchFamily="18" charset="0"/>
            </a:rPr>
          </a:br>
          <a:r>
            <a:rPr lang="ru-RU" sz="2000" b="1" i="1" dirty="0" smtClean="0">
              <a:solidFill>
                <a:schemeClr val="bg1"/>
              </a:solidFill>
              <a:latin typeface="Liberation Serif" pitchFamily="18" charset="0"/>
            </a:rPr>
            <a:t> В РАЗМЕРЕ 18 789 017,7</a:t>
          </a:r>
          <a:r>
            <a:rPr lang="ru-RU" sz="2000" i="1" dirty="0" smtClean="0">
              <a:solidFill>
                <a:schemeClr val="bg1"/>
              </a:solidFill>
              <a:latin typeface="Liberation Serif" pitchFamily="18" charset="0"/>
            </a:rPr>
            <a:t> </a:t>
          </a:r>
          <a:r>
            <a:rPr lang="ru-RU" sz="2000" b="1" i="1" dirty="0" smtClean="0">
              <a:solidFill>
                <a:schemeClr val="bg1"/>
              </a:solidFill>
              <a:latin typeface="Liberation Serif" pitchFamily="18" charset="0"/>
            </a:rPr>
            <a:t>РУБ.</a:t>
          </a:r>
          <a:endParaRPr lang="ru-RU" sz="2000" dirty="0">
            <a:solidFill>
              <a:schemeClr val="bg1"/>
            </a:solidFill>
          </a:endParaRPr>
        </a:p>
      </dgm:t>
    </dgm:pt>
    <dgm:pt modelId="{1F118986-0C95-44AB-9FBA-1C298DFCD8EC}" type="parTrans" cxnId="{8AC8AE16-D179-4ED7-9DEF-6F7ADB9FAE96}">
      <dgm:prSet/>
      <dgm:spPr/>
      <dgm:t>
        <a:bodyPr/>
        <a:lstStyle/>
        <a:p>
          <a:endParaRPr lang="ru-RU"/>
        </a:p>
      </dgm:t>
    </dgm:pt>
    <dgm:pt modelId="{A038B442-9F1A-4A06-9BC7-9F0015CF2B0D}" type="sibTrans" cxnId="{8AC8AE16-D179-4ED7-9DEF-6F7ADB9FAE96}">
      <dgm:prSet/>
      <dgm:spPr/>
      <dgm:t>
        <a:bodyPr/>
        <a:lstStyle/>
        <a:p>
          <a:endParaRPr lang="ru-RU"/>
        </a:p>
      </dgm:t>
    </dgm:pt>
    <dgm:pt modelId="{A33C012E-8991-41D8-8410-7D62B14B0ADF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1" dirty="0" smtClean="0">
              <a:latin typeface="Liberation Serif" pitchFamily="18" charset="0"/>
            </a:rPr>
            <a:t>Национальный проект   «Образование </a:t>
          </a:r>
          <a:endParaRPr lang="ru-RU" sz="1200" dirty="0" smtClean="0">
            <a:latin typeface="Liberation Serif" pitchFamily="18" charset="0"/>
          </a:endParaRPr>
        </a:p>
        <a:p>
          <a:r>
            <a:rPr lang="ru-RU" sz="1200" dirty="0" smtClean="0">
              <a:latin typeface="Liberation Serif" pitchFamily="18" charset="0"/>
            </a:rPr>
            <a:t>На создание и обеспечение функционирования центров  «Точка роста» израсходовано 4 500 000,0 руб.</a:t>
          </a:r>
        </a:p>
        <a:p>
          <a:r>
            <a:rPr lang="ru-RU" sz="1200" dirty="0" smtClean="0">
              <a:latin typeface="Liberation Serif" pitchFamily="18" charset="0"/>
            </a:rPr>
            <a:t>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 израсходовано   2 878 253,30 руб.</a:t>
          </a:r>
        </a:p>
        <a:p>
          <a:r>
            <a:rPr lang="ru-RU" sz="1200" dirty="0" smtClean="0">
              <a:latin typeface="Liberation Serif" pitchFamily="18" charset="0"/>
            </a:rPr>
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 израсходовано4 464 800,0 руб. </a:t>
          </a:r>
          <a:endParaRPr lang="ru-RU" sz="1200" dirty="0">
            <a:latin typeface="Liberation Serif" pitchFamily="18" charset="0"/>
          </a:endParaRPr>
        </a:p>
      </dgm:t>
    </dgm:pt>
    <dgm:pt modelId="{BF414C77-0138-4561-83BA-2D7999E66E57}" type="parTrans" cxnId="{F616EB2E-1B21-4521-BA55-1D04F2798CBD}">
      <dgm:prSet/>
      <dgm:spPr/>
      <dgm:t>
        <a:bodyPr/>
        <a:lstStyle/>
        <a:p>
          <a:endParaRPr lang="ru-RU"/>
        </a:p>
      </dgm:t>
    </dgm:pt>
    <dgm:pt modelId="{EB1A047F-3412-43CB-91BF-9883803BFE46}" type="sibTrans" cxnId="{F616EB2E-1B21-4521-BA55-1D04F2798CBD}">
      <dgm:prSet/>
      <dgm:spPr/>
      <dgm:t>
        <a:bodyPr/>
        <a:lstStyle/>
        <a:p>
          <a:endParaRPr lang="ru-RU"/>
        </a:p>
      </dgm:t>
    </dgm:pt>
    <dgm:pt modelId="{BC841DD1-101D-4D73-B237-37B0C90E6B4B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ru-RU" sz="1200" b="1" dirty="0" smtClean="0">
              <a:latin typeface="Liberation Serif" pitchFamily="18" charset="0"/>
            </a:rPr>
            <a:t>Национальный проект «Культура»</a:t>
          </a:r>
          <a:r>
            <a:rPr lang="ru-RU" sz="1200" dirty="0" smtClean="0">
              <a:latin typeface="Liberation Serif" pitchFamily="18" charset="0"/>
            </a:rPr>
            <a:t> </a:t>
          </a:r>
        </a:p>
        <a:p>
          <a:r>
            <a:rPr lang="ru-RU" sz="1200" dirty="0" smtClean="0">
              <a:latin typeface="Liberation Serif" pitchFamily="18" charset="0"/>
            </a:rPr>
            <a:t>предоставлена государственная поддержка любительским</a:t>
          </a:r>
        </a:p>
        <a:p>
          <a:r>
            <a:rPr lang="ru-RU" sz="1200" dirty="0" smtClean="0">
              <a:latin typeface="Liberation Serif" pitchFamily="18" charset="0"/>
            </a:rPr>
            <a:t>творческим коллективам</a:t>
          </a:r>
        </a:p>
        <a:p>
          <a:r>
            <a:rPr lang="ru-RU" sz="1200" dirty="0" smtClean="0">
              <a:latin typeface="Liberation Serif" pitchFamily="18" charset="0"/>
            </a:rPr>
            <a:t>в размере 250 000,0 руб. </a:t>
          </a:r>
        </a:p>
        <a:p>
          <a:r>
            <a:rPr lang="ru-RU" sz="1200" dirty="0" smtClean="0">
              <a:latin typeface="Liberation Serif" pitchFamily="18" charset="0"/>
            </a:rPr>
            <a:t>за счет средств областного бюджета  </a:t>
          </a:r>
          <a:endParaRPr lang="ru-RU" sz="1200" dirty="0">
            <a:latin typeface="Liberation Serif" pitchFamily="18" charset="0"/>
          </a:endParaRPr>
        </a:p>
      </dgm:t>
    </dgm:pt>
    <dgm:pt modelId="{2506C73F-F3E3-4E2E-B588-46B100135B74}" type="parTrans" cxnId="{CC91DA5F-3617-4B54-8015-C7B6A433F2F6}">
      <dgm:prSet/>
      <dgm:spPr/>
      <dgm:t>
        <a:bodyPr/>
        <a:lstStyle/>
        <a:p>
          <a:endParaRPr lang="ru-RU"/>
        </a:p>
      </dgm:t>
    </dgm:pt>
    <dgm:pt modelId="{8E44D57C-A496-4443-A7F0-6C50BF0CF97E}" type="sibTrans" cxnId="{CC91DA5F-3617-4B54-8015-C7B6A433F2F6}">
      <dgm:prSet/>
      <dgm:spPr/>
      <dgm:t>
        <a:bodyPr/>
        <a:lstStyle/>
        <a:p>
          <a:endParaRPr lang="ru-RU"/>
        </a:p>
      </dgm:t>
    </dgm:pt>
    <dgm:pt modelId="{1628FC1A-760A-4121-9353-DD7910AA07D4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1" dirty="0" smtClean="0">
              <a:latin typeface="Liberation Serif" pitchFamily="18" charset="0"/>
            </a:rPr>
            <a:t>Национальный проект   «Демография» </a:t>
          </a:r>
        </a:p>
        <a:p>
          <a:r>
            <a:rPr lang="ru-RU" sz="1200" dirty="0" smtClean="0">
              <a:latin typeface="Liberation Serif" pitchFamily="18" charset="0"/>
            </a:rPr>
            <a:t>На реализацию мероприятий по поэтапному внедрению Всероссийского физкультурно-спортивного комплекса "Готов к труду и обороне" израсходовано  174 900,0 руб., (за счет средств местного бюджета - 52 500,0 руб. за счет средств областного бюджета -122 400,0 руб.)</a:t>
          </a:r>
        </a:p>
        <a:p>
          <a:r>
            <a:rPr lang="ru-RU" sz="1200" dirty="0" smtClean="0">
              <a:latin typeface="Liberation Serif" pitchFamily="18" charset="0"/>
            </a:rPr>
            <a:t>На создание спортивных площадок (оснащение спортивным оборудованием) для занятий уличной гимнастикой израсходовано 399 734,4 руб. (за счет местного бюджета - 199 934,4 руб., за счет средств областного бюджета -  199 800,0 руб.) </a:t>
          </a:r>
          <a:endParaRPr lang="ru-RU" sz="1200" dirty="0"/>
        </a:p>
      </dgm:t>
    </dgm:pt>
    <dgm:pt modelId="{730CE8A9-099E-446E-988B-BB783CEDD8C5}" type="parTrans" cxnId="{711F10C1-5614-4882-89C4-8114081E2629}">
      <dgm:prSet/>
      <dgm:spPr/>
      <dgm:t>
        <a:bodyPr/>
        <a:lstStyle/>
        <a:p>
          <a:endParaRPr lang="ru-RU"/>
        </a:p>
      </dgm:t>
    </dgm:pt>
    <dgm:pt modelId="{8FECB5F8-A5F4-4626-A8EA-04E127118763}" type="sibTrans" cxnId="{711F10C1-5614-4882-89C4-8114081E2629}">
      <dgm:prSet/>
      <dgm:spPr/>
      <dgm:t>
        <a:bodyPr/>
        <a:lstStyle/>
        <a:p>
          <a:endParaRPr lang="ru-RU"/>
        </a:p>
      </dgm:t>
    </dgm:pt>
    <dgm:pt modelId="{C015AE0C-FA69-4DBE-BBA4-116D4C49C0F0}">
      <dgm:prSet phldrT="[Текст]" custT="1"/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200" b="1" dirty="0" smtClean="0">
              <a:latin typeface="Liberation Serif" pitchFamily="18" charset="0"/>
            </a:rPr>
            <a:t>Национальный проект   «Жилье и  городская среда» </a:t>
          </a:r>
        </a:p>
        <a:p>
          <a:r>
            <a:rPr lang="ru-RU" sz="1200" dirty="0" smtClean="0">
              <a:latin typeface="Liberation Serif" pitchFamily="18" charset="0"/>
            </a:rPr>
            <a:t>на приобретение жилья для переселения граждан из жилых помещений, признанными непригодными для проживания  и осуществления выплат лицам, в чьей  собственности находятся жилые помещения, входящие в аварийный жилищный фонд  израсходовано   6 121 330,0 руб.</a:t>
          </a:r>
        </a:p>
        <a:p>
          <a:r>
            <a:rPr lang="ru-RU" sz="1200" dirty="0" smtClean="0">
              <a:latin typeface="Liberation Serif" pitchFamily="18" charset="0"/>
            </a:rPr>
            <a:t>(за счет средств  Фонда содействия реформирования жилищно-коммунального хозяйства  - 5 692 836,9 руб.;</a:t>
          </a:r>
        </a:p>
        <a:p>
          <a:r>
            <a:rPr lang="ru-RU" sz="1200" dirty="0" smtClean="0">
              <a:latin typeface="Liberation Serif" pitchFamily="18" charset="0"/>
            </a:rPr>
            <a:t>за счет средств областного бюджета  - 367 279,8 руб.;</a:t>
          </a:r>
        </a:p>
        <a:p>
          <a:r>
            <a:rPr lang="ru-RU" sz="1200" dirty="0" smtClean="0">
              <a:latin typeface="Liberation Serif" pitchFamily="18" charset="0"/>
            </a:rPr>
            <a:t>за счет средств местного бюджета -  61 213,3 руб.)</a:t>
          </a:r>
          <a:endParaRPr lang="ru-RU" sz="1200" dirty="0"/>
        </a:p>
      </dgm:t>
    </dgm:pt>
    <dgm:pt modelId="{0621619B-992F-45F1-8FAD-9B2F0B7A6456}" type="parTrans" cxnId="{09F81E2D-FF0E-4F51-ACAB-2171D7FD6191}">
      <dgm:prSet/>
      <dgm:spPr/>
      <dgm:t>
        <a:bodyPr/>
        <a:lstStyle/>
        <a:p>
          <a:endParaRPr lang="ru-RU"/>
        </a:p>
      </dgm:t>
    </dgm:pt>
    <dgm:pt modelId="{2A9D3CA8-8113-4816-95A0-510A2440DD64}" type="sibTrans" cxnId="{09F81E2D-FF0E-4F51-ACAB-2171D7FD6191}">
      <dgm:prSet/>
      <dgm:spPr/>
      <dgm:t>
        <a:bodyPr/>
        <a:lstStyle/>
        <a:p>
          <a:endParaRPr lang="ru-RU"/>
        </a:p>
      </dgm:t>
    </dgm:pt>
    <dgm:pt modelId="{408172E9-E872-4785-AF79-D1CF98B6535C}" type="pres">
      <dgm:prSet presAssocID="{2311D830-D73D-46D0-9BB6-193D119D8B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15EC9-9249-45F9-8F88-696661C69E2C}" type="pres">
      <dgm:prSet presAssocID="{2311D830-D73D-46D0-9BB6-193D119D8B86}" presName="matrix" presStyleCnt="0"/>
      <dgm:spPr/>
    </dgm:pt>
    <dgm:pt modelId="{12EF296F-3C87-4DCB-90C8-8491E738B0F0}" type="pres">
      <dgm:prSet presAssocID="{2311D830-D73D-46D0-9BB6-193D119D8B86}" presName="tile1" presStyleLbl="node1" presStyleIdx="0" presStyleCnt="4"/>
      <dgm:spPr/>
      <dgm:t>
        <a:bodyPr/>
        <a:lstStyle/>
        <a:p>
          <a:endParaRPr lang="ru-RU"/>
        </a:p>
      </dgm:t>
    </dgm:pt>
    <dgm:pt modelId="{EBB83E0A-D509-4018-8704-3B696C4DCE9A}" type="pres">
      <dgm:prSet presAssocID="{2311D830-D73D-46D0-9BB6-193D119D8B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752E5-4BD4-4E44-886B-DD1167E6B57C}" type="pres">
      <dgm:prSet presAssocID="{2311D830-D73D-46D0-9BB6-193D119D8B86}" presName="tile2" presStyleLbl="node1" presStyleIdx="1" presStyleCnt="4"/>
      <dgm:spPr/>
      <dgm:t>
        <a:bodyPr/>
        <a:lstStyle/>
        <a:p>
          <a:endParaRPr lang="ru-RU"/>
        </a:p>
      </dgm:t>
    </dgm:pt>
    <dgm:pt modelId="{F7F83C97-3F25-4B12-8C85-41923F868EE4}" type="pres">
      <dgm:prSet presAssocID="{2311D830-D73D-46D0-9BB6-193D119D8B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6B3FE-20A5-4C35-B52B-698FFEF15DEF}" type="pres">
      <dgm:prSet presAssocID="{2311D830-D73D-46D0-9BB6-193D119D8B86}" presName="tile3" presStyleLbl="node1" presStyleIdx="2" presStyleCnt="4" custScaleY="102248" custLinFactNeighborX="-4687" custLinFactNeighborY="-1124"/>
      <dgm:spPr/>
      <dgm:t>
        <a:bodyPr/>
        <a:lstStyle/>
        <a:p>
          <a:endParaRPr lang="ru-RU"/>
        </a:p>
      </dgm:t>
    </dgm:pt>
    <dgm:pt modelId="{8A580AEF-A7D2-4BB3-B16A-967F47A7A653}" type="pres">
      <dgm:prSet presAssocID="{2311D830-D73D-46D0-9BB6-193D119D8B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8145B-A8CA-4762-B9CF-2D25AF23DC62}" type="pres">
      <dgm:prSet presAssocID="{2311D830-D73D-46D0-9BB6-193D119D8B86}" presName="tile4" presStyleLbl="node1" presStyleIdx="3" presStyleCnt="4" custLinFactNeighborX="-107" custLinFactNeighborY="2119"/>
      <dgm:spPr/>
      <dgm:t>
        <a:bodyPr/>
        <a:lstStyle/>
        <a:p>
          <a:endParaRPr lang="ru-RU"/>
        </a:p>
      </dgm:t>
    </dgm:pt>
    <dgm:pt modelId="{E932C24F-6BE9-4BBF-A580-FA6F74A849DA}" type="pres">
      <dgm:prSet presAssocID="{2311D830-D73D-46D0-9BB6-193D119D8B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C262B-B4B0-4A8D-B637-3A8E65AA2560}" type="pres">
      <dgm:prSet presAssocID="{2311D830-D73D-46D0-9BB6-193D119D8B86}" presName="centerTile" presStyleLbl="fgShp" presStyleIdx="0" presStyleCnt="1" custScaleX="325017" custLinFactNeighborX="-1470" custLinFactNeighborY="-494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81E2D-FF0E-4F51-ACAB-2171D7FD6191}" srcId="{86D8A494-DC37-47B0-ACB2-9DFB3EE03B4E}" destId="{C015AE0C-FA69-4DBE-BBA4-116D4C49C0F0}" srcOrd="3" destOrd="0" parTransId="{0621619B-992F-45F1-8FAD-9B2F0B7A6456}" sibTransId="{2A9D3CA8-8113-4816-95A0-510A2440DD64}"/>
    <dgm:cxn modelId="{098DB0FA-D543-4057-8B1B-DEFB2F4C13C4}" type="presOf" srcId="{BC841DD1-101D-4D73-B237-37B0C90E6B4B}" destId="{81D752E5-4BD4-4E44-886B-DD1167E6B57C}" srcOrd="0" destOrd="0" presId="urn:microsoft.com/office/officeart/2005/8/layout/matrix1"/>
    <dgm:cxn modelId="{8AC8AE16-D179-4ED7-9DEF-6F7ADB9FAE96}" srcId="{2311D830-D73D-46D0-9BB6-193D119D8B86}" destId="{86D8A494-DC37-47B0-ACB2-9DFB3EE03B4E}" srcOrd="0" destOrd="0" parTransId="{1F118986-0C95-44AB-9FBA-1C298DFCD8EC}" sibTransId="{A038B442-9F1A-4A06-9BC7-9F0015CF2B0D}"/>
    <dgm:cxn modelId="{F616EB2E-1B21-4521-BA55-1D04F2798CBD}" srcId="{86D8A494-DC37-47B0-ACB2-9DFB3EE03B4E}" destId="{A33C012E-8991-41D8-8410-7D62B14B0ADF}" srcOrd="0" destOrd="0" parTransId="{BF414C77-0138-4561-83BA-2D7999E66E57}" sibTransId="{EB1A047F-3412-43CB-91BF-9883803BFE46}"/>
    <dgm:cxn modelId="{2EB850CA-D060-4239-BE4B-74B9129164F4}" type="presOf" srcId="{A33C012E-8991-41D8-8410-7D62B14B0ADF}" destId="{12EF296F-3C87-4DCB-90C8-8491E738B0F0}" srcOrd="0" destOrd="0" presId="urn:microsoft.com/office/officeart/2005/8/layout/matrix1"/>
    <dgm:cxn modelId="{CC91DA5F-3617-4B54-8015-C7B6A433F2F6}" srcId="{86D8A494-DC37-47B0-ACB2-9DFB3EE03B4E}" destId="{BC841DD1-101D-4D73-B237-37B0C90E6B4B}" srcOrd="1" destOrd="0" parTransId="{2506C73F-F3E3-4E2E-B588-46B100135B74}" sibTransId="{8E44D57C-A496-4443-A7F0-6C50BF0CF97E}"/>
    <dgm:cxn modelId="{711F10C1-5614-4882-89C4-8114081E2629}" srcId="{86D8A494-DC37-47B0-ACB2-9DFB3EE03B4E}" destId="{1628FC1A-760A-4121-9353-DD7910AA07D4}" srcOrd="2" destOrd="0" parTransId="{730CE8A9-099E-446E-988B-BB783CEDD8C5}" sibTransId="{8FECB5F8-A5F4-4626-A8EA-04E127118763}"/>
    <dgm:cxn modelId="{B6D8F246-7D9E-4759-B441-288068D759AC}" type="presOf" srcId="{86D8A494-DC37-47B0-ACB2-9DFB3EE03B4E}" destId="{244C262B-B4B0-4A8D-B637-3A8E65AA2560}" srcOrd="0" destOrd="0" presId="urn:microsoft.com/office/officeart/2005/8/layout/matrix1"/>
    <dgm:cxn modelId="{17225D88-053B-4865-A28B-6F5620CCE29B}" type="presOf" srcId="{2311D830-D73D-46D0-9BB6-193D119D8B86}" destId="{408172E9-E872-4785-AF79-D1CF98B6535C}" srcOrd="0" destOrd="0" presId="urn:microsoft.com/office/officeart/2005/8/layout/matrix1"/>
    <dgm:cxn modelId="{23204E28-6BAB-4C28-9907-941A13D7C448}" type="presOf" srcId="{A33C012E-8991-41D8-8410-7D62B14B0ADF}" destId="{EBB83E0A-D509-4018-8704-3B696C4DCE9A}" srcOrd="1" destOrd="0" presId="urn:microsoft.com/office/officeart/2005/8/layout/matrix1"/>
    <dgm:cxn modelId="{BD1E9FC7-DD1E-4664-9370-B79145B9F692}" type="presOf" srcId="{C015AE0C-FA69-4DBE-BBA4-116D4C49C0F0}" destId="{E938145B-A8CA-4762-B9CF-2D25AF23DC62}" srcOrd="0" destOrd="0" presId="urn:microsoft.com/office/officeart/2005/8/layout/matrix1"/>
    <dgm:cxn modelId="{5B89C70E-4581-4096-B5C6-354161C59C45}" type="presOf" srcId="{1628FC1A-760A-4121-9353-DD7910AA07D4}" destId="{8A580AEF-A7D2-4BB3-B16A-967F47A7A653}" srcOrd="1" destOrd="0" presId="urn:microsoft.com/office/officeart/2005/8/layout/matrix1"/>
    <dgm:cxn modelId="{8CD2C08F-978C-4B5F-8C8F-DFA2C7C48429}" type="presOf" srcId="{1628FC1A-760A-4121-9353-DD7910AA07D4}" destId="{4386B3FE-20A5-4C35-B52B-698FFEF15DEF}" srcOrd="0" destOrd="0" presId="urn:microsoft.com/office/officeart/2005/8/layout/matrix1"/>
    <dgm:cxn modelId="{05476324-D852-486E-A571-B8B6870C67EF}" type="presOf" srcId="{BC841DD1-101D-4D73-B237-37B0C90E6B4B}" destId="{F7F83C97-3F25-4B12-8C85-41923F868EE4}" srcOrd="1" destOrd="0" presId="urn:microsoft.com/office/officeart/2005/8/layout/matrix1"/>
    <dgm:cxn modelId="{2B2B1783-2F72-4728-AF0B-A96D95617769}" type="presOf" srcId="{C015AE0C-FA69-4DBE-BBA4-116D4C49C0F0}" destId="{E932C24F-6BE9-4BBF-A580-FA6F74A849DA}" srcOrd="1" destOrd="0" presId="urn:microsoft.com/office/officeart/2005/8/layout/matrix1"/>
    <dgm:cxn modelId="{B54A12A1-4241-4B53-AD6D-EE6F3BDE67E8}" type="presParOf" srcId="{408172E9-E872-4785-AF79-D1CF98B6535C}" destId="{FAE15EC9-9249-45F9-8F88-696661C69E2C}" srcOrd="0" destOrd="0" presId="urn:microsoft.com/office/officeart/2005/8/layout/matrix1"/>
    <dgm:cxn modelId="{0BCC0050-1B49-4F39-B921-F96D7505BBC1}" type="presParOf" srcId="{FAE15EC9-9249-45F9-8F88-696661C69E2C}" destId="{12EF296F-3C87-4DCB-90C8-8491E738B0F0}" srcOrd="0" destOrd="0" presId="urn:microsoft.com/office/officeart/2005/8/layout/matrix1"/>
    <dgm:cxn modelId="{01293D29-F163-4205-B523-9983236A392E}" type="presParOf" srcId="{FAE15EC9-9249-45F9-8F88-696661C69E2C}" destId="{EBB83E0A-D509-4018-8704-3B696C4DCE9A}" srcOrd="1" destOrd="0" presId="urn:microsoft.com/office/officeart/2005/8/layout/matrix1"/>
    <dgm:cxn modelId="{12220D49-002D-4A65-B2ED-C80A50B41E79}" type="presParOf" srcId="{FAE15EC9-9249-45F9-8F88-696661C69E2C}" destId="{81D752E5-4BD4-4E44-886B-DD1167E6B57C}" srcOrd="2" destOrd="0" presId="urn:microsoft.com/office/officeart/2005/8/layout/matrix1"/>
    <dgm:cxn modelId="{74CD54F0-5243-4A0A-B51F-1C63A3796408}" type="presParOf" srcId="{FAE15EC9-9249-45F9-8F88-696661C69E2C}" destId="{F7F83C97-3F25-4B12-8C85-41923F868EE4}" srcOrd="3" destOrd="0" presId="urn:microsoft.com/office/officeart/2005/8/layout/matrix1"/>
    <dgm:cxn modelId="{04BFE0DD-7ECC-4E93-BEB6-FDD1D0A7AA1B}" type="presParOf" srcId="{FAE15EC9-9249-45F9-8F88-696661C69E2C}" destId="{4386B3FE-20A5-4C35-B52B-698FFEF15DEF}" srcOrd="4" destOrd="0" presId="urn:microsoft.com/office/officeart/2005/8/layout/matrix1"/>
    <dgm:cxn modelId="{636E0FE8-923A-4084-BDB7-CE68BE0C7667}" type="presParOf" srcId="{FAE15EC9-9249-45F9-8F88-696661C69E2C}" destId="{8A580AEF-A7D2-4BB3-B16A-967F47A7A653}" srcOrd="5" destOrd="0" presId="urn:microsoft.com/office/officeart/2005/8/layout/matrix1"/>
    <dgm:cxn modelId="{40203D75-FB38-414D-886D-906439C12EA7}" type="presParOf" srcId="{FAE15EC9-9249-45F9-8F88-696661C69E2C}" destId="{E938145B-A8CA-4762-B9CF-2D25AF23DC62}" srcOrd="6" destOrd="0" presId="urn:microsoft.com/office/officeart/2005/8/layout/matrix1"/>
    <dgm:cxn modelId="{9DCEF4DF-1738-4D2F-A6D9-B5DA616F627B}" type="presParOf" srcId="{FAE15EC9-9249-45F9-8F88-696661C69E2C}" destId="{E932C24F-6BE9-4BBF-A580-FA6F74A849DA}" srcOrd="7" destOrd="0" presId="urn:microsoft.com/office/officeart/2005/8/layout/matrix1"/>
    <dgm:cxn modelId="{2E4DB546-5970-4A23-B414-9C1F325E1530}" type="presParOf" srcId="{408172E9-E872-4785-AF79-D1CF98B6535C}" destId="{244C262B-B4B0-4A8D-B637-3A8E65AA25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1A2F21-352D-43ED-9C76-812E8810B898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36EE5-33C4-42BD-B76C-B7D25EAB74C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2E4FF4"/>
              </a:solidFill>
              <a:latin typeface="Liberation Serif" pitchFamily="18" charset="0"/>
            </a:rPr>
            <a:t>НЕПРОГРАММНЫЕ РАСХОДЫ</a:t>
          </a:r>
          <a:endParaRPr lang="ru-RU" sz="2400" b="1" i="1" dirty="0">
            <a:solidFill>
              <a:srgbClr val="2E4FF4"/>
            </a:solidFill>
            <a:latin typeface="Liberation Serif" pitchFamily="18" charset="0"/>
          </a:endParaRPr>
        </a:p>
      </dgm:t>
    </dgm:pt>
    <dgm:pt modelId="{5BD19AF2-C1F1-4B86-8183-720F4DCFB441}" type="parTrans" cxnId="{2DD1FE2A-5F26-4932-A3C4-DD5117F72749}">
      <dgm:prSet/>
      <dgm:spPr/>
      <dgm:t>
        <a:bodyPr/>
        <a:lstStyle/>
        <a:p>
          <a:endParaRPr lang="ru-RU"/>
        </a:p>
      </dgm:t>
    </dgm:pt>
    <dgm:pt modelId="{C1E8655B-9CA8-4577-BD0C-BD843402E84A}" type="sibTrans" cxnId="{2DD1FE2A-5F26-4932-A3C4-DD5117F72749}">
      <dgm:prSet/>
      <dgm:spPr/>
      <dgm:t>
        <a:bodyPr/>
        <a:lstStyle/>
        <a:p>
          <a:endParaRPr lang="ru-RU"/>
        </a:p>
      </dgm:t>
    </dgm:pt>
    <dgm:pt modelId="{02E79578-CF76-42CD-9EDB-814437BAA25C}">
      <dgm:prSet phldrT="[Текст]"/>
      <dgm:spPr/>
      <dgm:t>
        <a:bodyPr/>
        <a:lstStyle/>
        <a:p>
          <a:r>
            <a:rPr lang="ru-RU" dirty="0" smtClean="0"/>
            <a:t>содержание органов представительной и исполнительной власти</a:t>
          </a:r>
          <a:endParaRPr lang="ru-RU" dirty="0"/>
        </a:p>
      </dgm:t>
    </dgm:pt>
    <dgm:pt modelId="{63A93F46-B4A8-4DAB-8BE0-AB6ABD721641}" type="parTrans" cxnId="{68FC9A9E-70EA-4783-98CE-6A6A6AF3B4FF}">
      <dgm:prSet/>
      <dgm:spPr/>
      <dgm:t>
        <a:bodyPr/>
        <a:lstStyle/>
        <a:p>
          <a:endParaRPr lang="ru-RU"/>
        </a:p>
      </dgm:t>
    </dgm:pt>
    <dgm:pt modelId="{97D1C9A8-61AC-4F56-9192-B7E97B2C3D2D}" type="sibTrans" cxnId="{68FC9A9E-70EA-4783-98CE-6A6A6AF3B4FF}">
      <dgm:prSet/>
      <dgm:spPr/>
      <dgm:t>
        <a:bodyPr/>
        <a:lstStyle/>
        <a:p>
          <a:endParaRPr lang="ru-RU"/>
        </a:p>
      </dgm:t>
    </dgm:pt>
    <dgm:pt modelId="{DEF918E6-153E-49C1-93E6-406AE1B90D40}">
      <dgm:prSet phldrT="[Текст]"/>
      <dgm:spPr/>
      <dgm:t>
        <a:bodyPr/>
        <a:lstStyle/>
        <a:p>
          <a:r>
            <a:rPr lang="ru-RU" dirty="0" smtClean="0"/>
            <a:t>исполнение судебных актов</a:t>
          </a:r>
          <a:endParaRPr lang="ru-RU" dirty="0"/>
        </a:p>
      </dgm:t>
    </dgm:pt>
    <dgm:pt modelId="{0309C1B5-0A15-47F4-9277-D4C3DEB97217}" type="parTrans" cxnId="{B5167CA7-2377-4ADE-A393-2E9104496D3D}">
      <dgm:prSet/>
      <dgm:spPr/>
      <dgm:t>
        <a:bodyPr/>
        <a:lstStyle/>
        <a:p>
          <a:endParaRPr lang="ru-RU"/>
        </a:p>
      </dgm:t>
    </dgm:pt>
    <dgm:pt modelId="{9F240018-4C9B-4DE0-A60A-5F496F593D54}" type="sibTrans" cxnId="{B5167CA7-2377-4ADE-A393-2E9104496D3D}">
      <dgm:prSet/>
      <dgm:spPr/>
      <dgm:t>
        <a:bodyPr/>
        <a:lstStyle/>
        <a:p>
          <a:endParaRPr lang="ru-RU"/>
        </a:p>
      </dgm:t>
    </dgm:pt>
    <dgm:pt modelId="{87E0B420-A60A-4480-869F-CD2E36F86E8D}">
      <dgm:prSet phldrT="[Текст]"/>
      <dgm:spPr/>
      <dgm:t>
        <a:bodyPr/>
        <a:lstStyle/>
        <a:p>
          <a:r>
            <a:rPr lang="ru-RU" dirty="0" smtClean="0"/>
            <a:t>исполнение муниципальных гарантий</a:t>
          </a:r>
          <a:endParaRPr lang="ru-RU" dirty="0"/>
        </a:p>
      </dgm:t>
    </dgm:pt>
    <dgm:pt modelId="{B9E4F682-0FFD-467D-8B55-77BF2F9A4E87}" type="parTrans" cxnId="{C8E04F75-7A4C-4D0D-A481-84B48E400AA5}">
      <dgm:prSet/>
      <dgm:spPr/>
      <dgm:t>
        <a:bodyPr/>
        <a:lstStyle/>
        <a:p>
          <a:endParaRPr lang="ru-RU"/>
        </a:p>
      </dgm:t>
    </dgm:pt>
    <dgm:pt modelId="{E9C9B8E4-C2FB-44ED-B9C5-8BC05F9E00D1}" type="sibTrans" cxnId="{C8E04F75-7A4C-4D0D-A481-84B48E400AA5}">
      <dgm:prSet/>
      <dgm:spPr/>
      <dgm:t>
        <a:bodyPr/>
        <a:lstStyle/>
        <a:p>
          <a:endParaRPr lang="ru-RU"/>
        </a:p>
      </dgm:t>
    </dgm:pt>
    <dgm:pt modelId="{C0C2161D-EB0E-4C80-9820-8A78CC16AA93}">
      <dgm:prSet phldrT="[Текст]"/>
      <dgm:spPr/>
      <dgm:t>
        <a:bodyPr/>
        <a:lstStyle/>
        <a:p>
          <a:r>
            <a:rPr lang="ru-RU" dirty="0" smtClean="0"/>
            <a:t>резервный фонд Администрации, Правительства Свердловской области</a:t>
          </a:r>
          <a:endParaRPr lang="ru-RU" dirty="0"/>
        </a:p>
      </dgm:t>
    </dgm:pt>
    <dgm:pt modelId="{A7D6C786-C178-4DE7-954C-8DC5E7D28CD5}" type="parTrans" cxnId="{C65029BE-5F9B-4CDE-B0DE-1914A91B203D}">
      <dgm:prSet/>
      <dgm:spPr/>
      <dgm:t>
        <a:bodyPr/>
        <a:lstStyle/>
        <a:p>
          <a:endParaRPr lang="ru-RU"/>
        </a:p>
      </dgm:t>
    </dgm:pt>
    <dgm:pt modelId="{3D0060E2-6E1F-4509-9CFB-77EB294ACEAE}" type="sibTrans" cxnId="{C65029BE-5F9B-4CDE-B0DE-1914A91B203D}">
      <dgm:prSet/>
      <dgm:spPr/>
      <dgm:t>
        <a:bodyPr/>
        <a:lstStyle/>
        <a:p>
          <a:endParaRPr lang="ru-RU"/>
        </a:p>
      </dgm:t>
    </dgm:pt>
    <dgm:pt modelId="{255B3CCF-B13B-40C3-88D5-86F66010D9B3}" type="pres">
      <dgm:prSet presAssocID="{BA1A2F21-352D-43ED-9C76-812E8810B89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357F2-C100-4342-AD4B-33C252E39ACC}" type="pres">
      <dgm:prSet presAssocID="{BA1A2F21-352D-43ED-9C76-812E8810B898}" presName="matrix" presStyleCnt="0"/>
      <dgm:spPr/>
    </dgm:pt>
    <dgm:pt modelId="{659419CE-D4D0-4B25-A43A-AD78FB64FA8B}" type="pres">
      <dgm:prSet presAssocID="{BA1A2F21-352D-43ED-9C76-812E8810B898}" presName="tile1" presStyleLbl="node1" presStyleIdx="0" presStyleCnt="4"/>
      <dgm:spPr/>
      <dgm:t>
        <a:bodyPr/>
        <a:lstStyle/>
        <a:p>
          <a:endParaRPr lang="ru-RU"/>
        </a:p>
      </dgm:t>
    </dgm:pt>
    <dgm:pt modelId="{A1EFCAE5-275C-443D-95FE-668634DD39AC}" type="pres">
      <dgm:prSet presAssocID="{BA1A2F21-352D-43ED-9C76-812E8810B8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17569-8417-4545-8F73-C52CFFBA5EC0}" type="pres">
      <dgm:prSet presAssocID="{BA1A2F21-352D-43ED-9C76-812E8810B898}" presName="tile2" presStyleLbl="node1" presStyleIdx="1" presStyleCnt="4"/>
      <dgm:spPr/>
      <dgm:t>
        <a:bodyPr/>
        <a:lstStyle/>
        <a:p>
          <a:endParaRPr lang="ru-RU"/>
        </a:p>
      </dgm:t>
    </dgm:pt>
    <dgm:pt modelId="{6CDD0F72-389F-4BE1-820A-7814FD16FA79}" type="pres">
      <dgm:prSet presAssocID="{BA1A2F21-352D-43ED-9C76-812E8810B8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A57D-18D8-4C65-8F17-C9DA6F367724}" type="pres">
      <dgm:prSet presAssocID="{BA1A2F21-352D-43ED-9C76-812E8810B898}" presName="tile3" presStyleLbl="node1" presStyleIdx="2" presStyleCnt="4"/>
      <dgm:spPr/>
      <dgm:t>
        <a:bodyPr/>
        <a:lstStyle/>
        <a:p>
          <a:endParaRPr lang="ru-RU"/>
        </a:p>
      </dgm:t>
    </dgm:pt>
    <dgm:pt modelId="{990DD6CB-D37F-4DDE-BCAD-CBA5AA53DC77}" type="pres">
      <dgm:prSet presAssocID="{BA1A2F21-352D-43ED-9C76-812E8810B8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A3B15-708A-419C-9094-EA3311622119}" type="pres">
      <dgm:prSet presAssocID="{BA1A2F21-352D-43ED-9C76-812E8810B898}" presName="tile4" presStyleLbl="node1" presStyleIdx="3" presStyleCnt="4" custLinFactNeighborX="1750" custLinFactNeighborY="2345"/>
      <dgm:spPr/>
      <dgm:t>
        <a:bodyPr/>
        <a:lstStyle/>
        <a:p>
          <a:endParaRPr lang="ru-RU"/>
        </a:p>
      </dgm:t>
    </dgm:pt>
    <dgm:pt modelId="{BFF13803-9F76-4025-A0CF-772B9683F408}" type="pres">
      <dgm:prSet presAssocID="{BA1A2F21-352D-43ED-9C76-812E8810B8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215CF-19AB-4C98-80AC-310201079BCC}" type="pres">
      <dgm:prSet presAssocID="{BA1A2F21-352D-43ED-9C76-812E8810B898}" presName="centerTile" presStyleLbl="fgShp" presStyleIdx="0" presStyleCnt="1" custScaleX="150830" custLinFactNeighborX="1645" custLinFactNeighborY="-20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96BEF-B988-4452-BFAC-6C35744DE774}" type="presOf" srcId="{DEF918E6-153E-49C1-93E6-406AE1B90D40}" destId="{E6417569-8417-4545-8F73-C52CFFBA5EC0}" srcOrd="0" destOrd="0" presId="urn:microsoft.com/office/officeart/2005/8/layout/matrix1"/>
    <dgm:cxn modelId="{C65029BE-5F9B-4CDE-B0DE-1914A91B203D}" srcId="{F1036EE5-33C4-42BD-B76C-B7D25EAB74C7}" destId="{C0C2161D-EB0E-4C80-9820-8A78CC16AA93}" srcOrd="3" destOrd="0" parTransId="{A7D6C786-C178-4DE7-954C-8DC5E7D28CD5}" sibTransId="{3D0060E2-6E1F-4509-9CFB-77EB294ACEAE}"/>
    <dgm:cxn modelId="{B4E13D19-11F4-44DA-AD62-AA1422CF471E}" type="presOf" srcId="{02E79578-CF76-42CD-9EDB-814437BAA25C}" destId="{A1EFCAE5-275C-443D-95FE-668634DD39AC}" srcOrd="1" destOrd="0" presId="urn:microsoft.com/office/officeart/2005/8/layout/matrix1"/>
    <dgm:cxn modelId="{2DD1FE2A-5F26-4932-A3C4-DD5117F72749}" srcId="{BA1A2F21-352D-43ED-9C76-812E8810B898}" destId="{F1036EE5-33C4-42BD-B76C-B7D25EAB74C7}" srcOrd="0" destOrd="0" parTransId="{5BD19AF2-C1F1-4B86-8183-720F4DCFB441}" sibTransId="{C1E8655B-9CA8-4577-BD0C-BD843402E84A}"/>
    <dgm:cxn modelId="{9FC31B83-D83A-4820-8C36-179E89AE7EF5}" type="presOf" srcId="{F1036EE5-33C4-42BD-B76C-B7D25EAB74C7}" destId="{15D215CF-19AB-4C98-80AC-310201079BCC}" srcOrd="0" destOrd="0" presId="urn:microsoft.com/office/officeart/2005/8/layout/matrix1"/>
    <dgm:cxn modelId="{6CDC9EE6-74FA-4BF6-9478-0FB94EE18D7B}" type="presOf" srcId="{87E0B420-A60A-4480-869F-CD2E36F86E8D}" destId="{B9BCA57D-18D8-4C65-8F17-C9DA6F367724}" srcOrd="0" destOrd="0" presId="urn:microsoft.com/office/officeart/2005/8/layout/matrix1"/>
    <dgm:cxn modelId="{B5167CA7-2377-4ADE-A393-2E9104496D3D}" srcId="{F1036EE5-33C4-42BD-B76C-B7D25EAB74C7}" destId="{DEF918E6-153E-49C1-93E6-406AE1B90D40}" srcOrd="1" destOrd="0" parTransId="{0309C1B5-0A15-47F4-9277-D4C3DEB97217}" sibTransId="{9F240018-4C9B-4DE0-A60A-5F496F593D54}"/>
    <dgm:cxn modelId="{499CF2FA-CF02-4088-BDE4-78F6A0BD78B6}" type="presOf" srcId="{87E0B420-A60A-4480-869F-CD2E36F86E8D}" destId="{990DD6CB-D37F-4DDE-BCAD-CBA5AA53DC77}" srcOrd="1" destOrd="0" presId="urn:microsoft.com/office/officeart/2005/8/layout/matrix1"/>
    <dgm:cxn modelId="{A1A88B64-3915-4398-B842-D6ACAEC96047}" type="presOf" srcId="{BA1A2F21-352D-43ED-9C76-812E8810B898}" destId="{255B3CCF-B13B-40C3-88D5-86F66010D9B3}" srcOrd="0" destOrd="0" presId="urn:microsoft.com/office/officeart/2005/8/layout/matrix1"/>
    <dgm:cxn modelId="{68FC9A9E-70EA-4783-98CE-6A6A6AF3B4FF}" srcId="{F1036EE5-33C4-42BD-B76C-B7D25EAB74C7}" destId="{02E79578-CF76-42CD-9EDB-814437BAA25C}" srcOrd="0" destOrd="0" parTransId="{63A93F46-B4A8-4DAB-8BE0-AB6ABD721641}" sibTransId="{97D1C9A8-61AC-4F56-9192-B7E97B2C3D2D}"/>
    <dgm:cxn modelId="{C8E04F75-7A4C-4D0D-A481-84B48E400AA5}" srcId="{F1036EE5-33C4-42BD-B76C-B7D25EAB74C7}" destId="{87E0B420-A60A-4480-869F-CD2E36F86E8D}" srcOrd="2" destOrd="0" parTransId="{B9E4F682-0FFD-467D-8B55-77BF2F9A4E87}" sibTransId="{E9C9B8E4-C2FB-44ED-B9C5-8BC05F9E00D1}"/>
    <dgm:cxn modelId="{D32A68D3-C664-45F2-9D75-B419AE6BB167}" type="presOf" srcId="{DEF918E6-153E-49C1-93E6-406AE1B90D40}" destId="{6CDD0F72-389F-4BE1-820A-7814FD16FA79}" srcOrd="1" destOrd="0" presId="urn:microsoft.com/office/officeart/2005/8/layout/matrix1"/>
    <dgm:cxn modelId="{E1C6B94C-C429-4742-80A8-137CF675BC59}" type="presOf" srcId="{C0C2161D-EB0E-4C80-9820-8A78CC16AA93}" destId="{BFF13803-9F76-4025-A0CF-772B9683F408}" srcOrd="1" destOrd="0" presId="urn:microsoft.com/office/officeart/2005/8/layout/matrix1"/>
    <dgm:cxn modelId="{68615C66-0A39-4F27-B4A0-98C05E69474B}" type="presOf" srcId="{C0C2161D-EB0E-4C80-9820-8A78CC16AA93}" destId="{2EAA3B15-708A-419C-9094-EA3311622119}" srcOrd="0" destOrd="0" presId="urn:microsoft.com/office/officeart/2005/8/layout/matrix1"/>
    <dgm:cxn modelId="{78D33A8A-7AF1-44A4-8322-814FDA1AF00B}" type="presOf" srcId="{02E79578-CF76-42CD-9EDB-814437BAA25C}" destId="{659419CE-D4D0-4B25-A43A-AD78FB64FA8B}" srcOrd="0" destOrd="0" presId="urn:microsoft.com/office/officeart/2005/8/layout/matrix1"/>
    <dgm:cxn modelId="{00CFC59F-973A-410B-8A8C-1E21280A5B46}" type="presParOf" srcId="{255B3CCF-B13B-40C3-88D5-86F66010D9B3}" destId="{598357F2-C100-4342-AD4B-33C252E39ACC}" srcOrd="0" destOrd="0" presId="urn:microsoft.com/office/officeart/2005/8/layout/matrix1"/>
    <dgm:cxn modelId="{37526231-BB50-4341-ADDF-359341969AD2}" type="presParOf" srcId="{598357F2-C100-4342-AD4B-33C252E39ACC}" destId="{659419CE-D4D0-4B25-A43A-AD78FB64FA8B}" srcOrd="0" destOrd="0" presId="urn:microsoft.com/office/officeart/2005/8/layout/matrix1"/>
    <dgm:cxn modelId="{02990116-5F27-4747-A0BB-4C12E1C95D1C}" type="presParOf" srcId="{598357F2-C100-4342-AD4B-33C252E39ACC}" destId="{A1EFCAE5-275C-443D-95FE-668634DD39AC}" srcOrd="1" destOrd="0" presId="urn:microsoft.com/office/officeart/2005/8/layout/matrix1"/>
    <dgm:cxn modelId="{E91710C1-6DD5-491F-97F0-5453A6ADBFDF}" type="presParOf" srcId="{598357F2-C100-4342-AD4B-33C252E39ACC}" destId="{E6417569-8417-4545-8F73-C52CFFBA5EC0}" srcOrd="2" destOrd="0" presId="urn:microsoft.com/office/officeart/2005/8/layout/matrix1"/>
    <dgm:cxn modelId="{A8EA8096-E2DE-4072-83F4-C2BEEF1B629A}" type="presParOf" srcId="{598357F2-C100-4342-AD4B-33C252E39ACC}" destId="{6CDD0F72-389F-4BE1-820A-7814FD16FA79}" srcOrd="3" destOrd="0" presId="urn:microsoft.com/office/officeart/2005/8/layout/matrix1"/>
    <dgm:cxn modelId="{BAEFD673-10D3-452A-B8E2-9F316FE92736}" type="presParOf" srcId="{598357F2-C100-4342-AD4B-33C252E39ACC}" destId="{B9BCA57D-18D8-4C65-8F17-C9DA6F367724}" srcOrd="4" destOrd="0" presId="urn:microsoft.com/office/officeart/2005/8/layout/matrix1"/>
    <dgm:cxn modelId="{73807EB7-2586-4622-BA98-7DA9523A91C6}" type="presParOf" srcId="{598357F2-C100-4342-AD4B-33C252E39ACC}" destId="{990DD6CB-D37F-4DDE-BCAD-CBA5AA53DC77}" srcOrd="5" destOrd="0" presId="urn:microsoft.com/office/officeart/2005/8/layout/matrix1"/>
    <dgm:cxn modelId="{187ABA3A-3FFD-4922-9C70-3F76E08A910A}" type="presParOf" srcId="{598357F2-C100-4342-AD4B-33C252E39ACC}" destId="{2EAA3B15-708A-419C-9094-EA3311622119}" srcOrd="6" destOrd="0" presId="urn:microsoft.com/office/officeart/2005/8/layout/matrix1"/>
    <dgm:cxn modelId="{46DD8023-1CA1-44B7-802F-AF27DE39C9EF}" type="presParOf" srcId="{598357F2-C100-4342-AD4B-33C252E39ACC}" destId="{BFF13803-9F76-4025-A0CF-772B9683F408}" srcOrd="7" destOrd="0" presId="urn:microsoft.com/office/officeart/2005/8/layout/matrix1"/>
    <dgm:cxn modelId="{D5787F7A-E859-4857-8702-CACD74A91894}" type="presParOf" srcId="{255B3CCF-B13B-40C3-88D5-86F66010D9B3}" destId="{15D215CF-19AB-4C98-80AC-310201079BC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7596B-4A4D-4EA1-AFD9-F1508ABD9C84}">
      <dsp:nvSpPr>
        <dsp:cNvPr id="0" name=""/>
        <dsp:cNvSpPr/>
      </dsp:nvSpPr>
      <dsp:spPr>
        <a:xfrm>
          <a:off x="3744416" y="0"/>
          <a:ext cx="1299505" cy="84467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Составление проекта</a:t>
          </a:r>
          <a:r>
            <a:rPr lang="ru-RU" sz="1100" kern="1200" dirty="0" smtClean="0"/>
            <a:t> бюджета на очередной год</a:t>
          </a:r>
          <a:endParaRPr lang="ru-RU" sz="1100" kern="1200" dirty="0"/>
        </a:p>
      </dsp:txBody>
      <dsp:txXfrm>
        <a:off x="3785650" y="41234"/>
        <a:ext cx="1217037" cy="762210"/>
      </dsp:txXfrm>
    </dsp:sp>
    <dsp:sp modelId="{D40FEA87-E951-4628-8C86-655C2EE00636}">
      <dsp:nvSpPr>
        <dsp:cNvPr id="0" name=""/>
        <dsp:cNvSpPr/>
      </dsp:nvSpPr>
      <dsp:spPr>
        <a:xfrm>
          <a:off x="2342389" y="420187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2851572" y="196686"/>
              </a:moveTo>
              <a:arcTo wR="1989141" hR="1989141" stAng="17741659" swAng="857621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74494-E97D-4715-9992-79B99FFFDC5E}">
      <dsp:nvSpPr>
        <dsp:cNvPr id="0" name=""/>
        <dsp:cNvSpPr/>
      </dsp:nvSpPr>
      <dsp:spPr>
        <a:xfrm>
          <a:off x="5407401" y="995358"/>
          <a:ext cx="1299505" cy="844678"/>
        </a:xfrm>
        <a:prstGeom prst="roundRect">
          <a:avLst/>
        </a:prstGeom>
        <a:solidFill>
          <a:schemeClr val="accent2">
            <a:shade val="80000"/>
            <a:hueOff val="74412"/>
            <a:satOff val="409"/>
            <a:lumOff val="512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Рассмотрение проекта</a:t>
          </a:r>
          <a:r>
            <a:rPr lang="ru-RU" sz="1100" kern="1200" dirty="0" smtClean="0">
              <a:latin typeface="Liberation Serif" pitchFamily="18" charset="0"/>
            </a:rPr>
            <a:t> бюджета на очередной год плановый период</a:t>
          </a:r>
          <a:endParaRPr lang="ru-RU" sz="1100" kern="1200" dirty="0">
            <a:latin typeface="Liberation Serif" pitchFamily="18" charset="0"/>
          </a:endParaRPr>
        </a:p>
      </dsp:txBody>
      <dsp:txXfrm>
        <a:off x="5448635" y="1036592"/>
        <a:ext cx="1217037" cy="762210"/>
      </dsp:txXfrm>
    </dsp:sp>
    <dsp:sp modelId="{BAC79AEC-63EE-489F-9FEF-3DFBA8C7B55D}">
      <dsp:nvSpPr>
        <dsp:cNvPr id="0" name=""/>
        <dsp:cNvSpPr/>
      </dsp:nvSpPr>
      <dsp:spPr>
        <a:xfrm>
          <a:off x="2369009" y="496630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3930919" y="1557652"/>
              </a:moveTo>
              <a:arcTo wR="1989141" hR="1989141" stAng="20848301" swAng="1180731"/>
            </a:path>
          </a:pathLst>
        </a:custGeom>
        <a:noFill/>
        <a:ln w="9525" cap="flat" cmpd="sng" algn="ctr">
          <a:solidFill>
            <a:schemeClr val="accent2">
              <a:shade val="90000"/>
              <a:hueOff val="74424"/>
              <a:satOff val="-523"/>
              <a:lumOff val="4572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62BB0-630D-4117-BCE0-586EDAE8787A}">
      <dsp:nvSpPr>
        <dsp:cNvPr id="0" name=""/>
        <dsp:cNvSpPr/>
      </dsp:nvSpPr>
      <dsp:spPr>
        <a:xfrm>
          <a:off x="5472614" y="2952334"/>
          <a:ext cx="1299505" cy="844678"/>
        </a:xfrm>
        <a:prstGeom prst="roundRect">
          <a:avLst/>
        </a:prstGeom>
        <a:solidFill>
          <a:schemeClr val="accent2">
            <a:shade val="80000"/>
            <a:hueOff val="148824"/>
            <a:satOff val="819"/>
            <a:lumOff val="1025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Утверждение проекта</a:t>
          </a:r>
          <a:r>
            <a:rPr lang="ru-RU" sz="1100" kern="1200" dirty="0" smtClean="0">
              <a:latin typeface="Liberation Serif" pitchFamily="18" charset="0"/>
            </a:rPr>
            <a:t> бюджета на очередной год</a:t>
          </a:r>
          <a:endParaRPr lang="ru-RU" sz="1100" kern="1200" dirty="0">
            <a:latin typeface="Liberation Serif" pitchFamily="18" charset="0"/>
          </a:endParaRPr>
        </a:p>
      </dsp:txBody>
      <dsp:txXfrm>
        <a:off x="5513848" y="2993568"/>
        <a:ext cx="1217037" cy="762210"/>
      </dsp:txXfrm>
    </dsp:sp>
    <dsp:sp modelId="{5C3A627F-4781-4330-8322-33D04D7A53A5}">
      <dsp:nvSpPr>
        <dsp:cNvPr id="0" name=""/>
        <dsp:cNvSpPr/>
      </dsp:nvSpPr>
      <dsp:spPr>
        <a:xfrm>
          <a:off x="2428837" y="396322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3246374" y="3530584"/>
              </a:moveTo>
              <a:arcTo wR="1989141" hR="1989141" stAng="3047916" swAng="1024041"/>
            </a:path>
          </a:pathLst>
        </a:custGeom>
        <a:noFill/>
        <a:ln w="9525" cap="flat" cmpd="sng" algn="ctr">
          <a:solidFill>
            <a:schemeClr val="accent2">
              <a:shade val="90000"/>
              <a:hueOff val="148849"/>
              <a:satOff val="-1045"/>
              <a:lumOff val="9144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D5634-F113-43AA-926C-B46814C739EC}">
      <dsp:nvSpPr>
        <dsp:cNvPr id="0" name=""/>
        <dsp:cNvSpPr/>
      </dsp:nvSpPr>
      <dsp:spPr>
        <a:xfrm>
          <a:off x="3684754" y="3979070"/>
          <a:ext cx="1299505" cy="844678"/>
        </a:xfrm>
        <a:prstGeom prst="roundRect">
          <a:avLst/>
        </a:prstGeom>
        <a:solidFill>
          <a:schemeClr val="accent2">
            <a:shade val="80000"/>
            <a:hueOff val="223237"/>
            <a:satOff val="1228"/>
            <a:lumOff val="1537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Исполнение бюджета</a:t>
          </a:r>
          <a:r>
            <a:rPr lang="ru-RU" sz="1100" kern="1200" dirty="0" smtClean="0">
              <a:latin typeface="Liberation Serif" pitchFamily="18" charset="0"/>
            </a:rPr>
            <a:t> в текущем году</a:t>
          </a:r>
          <a:endParaRPr lang="ru-RU" sz="1100" kern="1200" dirty="0">
            <a:latin typeface="Liberation Serif" pitchFamily="18" charset="0"/>
          </a:endParaRPr>
        </a:p>
      </dsp:txBody>
      <dsp:txXfrm>
        <a:off x="3725988" y="4020304"/>
        <a:ext cx="1217037" cy="762210"/>
      </dsp:txXfrm>
    </dsp:sp>
    <dsp:sp modelId="{76BF1E06-0835-4A95-B1AD-F5B92411E454}">
      <dsp:nvSpPr>
        <dsp:cNvPr id="0" name=""/>
        <dsp:cNvSpPr/>
      </dsp:nvSpPr>
      <dsp:spPr>
        <a:xfrm>
          <a:off x="2345365" y="423126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1176103" y="3804534"/>
              </a:moveTo>
              <a:arcTo wR="1989141" hR="1989141" stAng="6847534" swAng="923414"/>
            </a:path>
          </a:pathLst>
        </a:custGeom>
        <a:noFill/>
        <a:ln w="9525" cap="flat" cmpd="sng" algn="ctr">
          <a:solidFill>
            <a:schemeClr val="accent2">
              <a:shade val="90000"/>
              <a:hueOff val="223273"/>
              <a:satOff val="-1568"/>
              <a:lumOff val="13715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15863-6DD0-42C4-BC01-17566A61BAC4}">
      <dsp:nvSpPr>
        <dsp:cNvPr id="0" name=""/>
        <dsp:cNvSpPr/>
      </dsp:nvSpPr>
      <dsp:spPr>
        <a:xfrm>
          <a:off x="1962107" y="2984499"/>
          <a:ext cx="1299505" cy="844678"/>
        </a:xfrm>
        <a:prstGeom prst="roundRect">
          <a:avLst/>
        </a:prstGeom>
        <a:solidFill>
          <a:schemeClr val="accent2">
            <a:shade val="80000"/>
            <a:hueOff val="297649"/>
            <a:satOff val="1638"/>
            <a:lumOff val="2050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Формирование отчета</a:t>
          </a:r>
          <a:r>
            <a:rPr lang="ru-RU" sz="1100" kern="1200" dirty="0" smtClean="0">
              <a:latin typeface="Liberation Serif" pitchFamily="18" charset="0"/>
            </a:rPr>
            <a:t> об исполнении бюджета предыдущего года</a:t>
          </a:r>
          <a:endParaRPr lang="ru-RU" sz="1100" kern="1200" dirty="0">
            <a:latin typeface="Liberation Serif" pitchFamily="18" charset="0"/>
          </a:endParaRPr>
        </a:p>
      </dsp:txBody>
      <dsp:txXfrm>
        <a:off x="2003341" y="3025733"/>
        <a:ext cx="1217037" cy="762210"/>
      </dsp:txXfrm>
    </dsp:sp>
    <dsp:sp modelId="{55EC7F2C-CD0D-4689-A3B4-AF5D3CBD6DF6}">
      <dsp:nvSpPr>
        <dsp:cNvPr id="0" name=""/>
        <dsp:cNvSpPr/>
      </dsp:nvSpPr>
      <dsp:spPr>
        <a:xfrm>
          <a:off x="2358846" y="470092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25625" y="2307397"/>
              </a:moveTo>
              <a:arcTo wR="1989141" hR="1989141" stAng="10247598" swAng="1121242"/>
            </a:path>
          </a:pathLst>
        </a:custGeom>
        <a:noFill/>
        <a:ln w="9525" cap="flat" cmpd="sng" algn="ctr">
          <a:solidFill>
            <a:schemeClr val="accent2">
              <a:shade val="90000"/>
              <a:hueOff val="297697"/>
              <a:satOff val="-2090"/>
              <a:lumOff val="18287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4A1E3-4361-4332-8BFC-C45697FA5BF5}">
      <dsp:nvSpPr>
        <dsp:cNvPr id="0" name=""/>
        <dsp:cNvSpPr/>
      </dsp:nvSpPr>
      <dsp:spPr>
        <a:xfrm>
          <a:off x="1944218" y="1080122"/>
          <a:ext cx="1299505" cy="844678"/>
        </a:xfrm>
        <a:prstGeom prst="roundRect">
          <a:avLst/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flat">
          <a:bevelT w="63500" h="63500"/>
          <a:contourClr>
            <a:schemeClr val="accent2">
              <a:shade val="25000"/>
              <a:satMod val="18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Liberation Serif" pitchFamily="18" charset="0"/>
            </a:rPr>
            <a:t>Утверждение отчета</a:t>
          </a:r>
          <a:r>
            <a:rPr lang="ru-RU" sz="1100" kern="1200" dirty="0" smtClean="0">
              <a:latin typeface="Liberation Serif" pitchFamily="18" charset="0"/>
            </a:rPr>
            <a:t> об </a:t>
          </a:r>
          <a:r>
            <a:rPr lang="ru-RU" sz="1100" b="1" kern="1200" dirty="0" smtClean="0">
              <a:latin typeface="Liberation Serif" pitchFamily="18" charset="0"/>
            </a:rPr>
            <a:t>исполнении бюджета</a:t>
          </a:r>
          <a:r>
            <a:rPr lang="ru-RU" sz="1100" kern="1200" dirty="0" smtClean="0">
              <a:latin typeface="Liberation Serif" pitchFamily="18" charset="0"/>
            </a:rPr>
            <a:t> предыдущего года</a:t>
          </a:r>
          <a:endParaRPr lang="ru-RU" sz="1100" kern="1200" dirty="0">
            <a:latin typeface="Liberation Serif" pitchFamily="18" charset="0"/>
          </a:endParaRPr>
        </a:p>
      </dsp:txBody>
      <dsp:txXfrm>
        <a:off x="1985452" y="1121356"/>
        <a:ext cx="1217037" cy="762210"/>
      </dsp:txXfrm>
    </dsp:sp>
    <dsp:sp modelId="{7514C2A5-CC95-4C23-9D66-78515CF3F6D5}">
      <dsp:nvSpPr>
        <dsp:cNvPr id="0" name=""/>
        <dsp:cNvSpPr/>
      </dsp:nvSpPr>
      <dsp:spPr>
        <a:xfrm>
          <a:off x="2395530" y="405050"/>
          <a:ext cx="3978282" cy="3978282"/>
        </a:xfrm>
        <a:custGeom>
          <a:avLst/>
          <a:gdLst/>
          <a:ahLst/>
          <a:cxnLst/>
          <a:rect l="0" t="0" r="0" b="0"/>
          <a:pathLst>
            <a:path>
              <a:moveTo>
                <a:pt x="639040" y="528350"/>
              </a:moveTo>
              <a:arcTo wR="1989141" hR="1989141" stAng="13635305" swAng="1083645"/>
            </a:path>
          </a:pathLst>
        </a:custGeom>
        <a:noFill/>
        <a:ln w="9525" cap="flat" cmpd="sng" algn="ctr">
          <a:solidFill>
            <a:schemeClr val="accent2">
              <a:shade val="90000"/>
              <a:hueOff val="372122"/>
              <a:satOff val="-2613"/>
              <a:lumOff val="22859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4FC8E-7F37-487F-B75E-B044F15326FA}">
      <dsp:nvSpPr>
        <dsp:cNvPr id="0" name=""/>
        <dsp:cNvSpPr/>
      </dsp:nvSpPr>
      <dsp:spPr>
        <a:xfrm>
          <a:off x="0" y="0"/>
          <a:ext cx="8640959" cy="3085303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prstMaterial="flat">
          <a:bevelT w="12700" h="127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 ГОРОДСКОЙ ОКРУГ»</a:t>
          </a:r>
        </a:p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itchFamily="18" charset="0"/>
            </a:rPr>
            <a:t>Отчетность органов местного самоуправления, муниципальных казенных учреждений МО «Каменский городской округ» составляется в соответствии с Приказом Министерства Финансов России от 28.12.2010 N 191н (в ред. от 07.03.2024) "Об утверждении Инструкции о порядке составления и представления годовой, квартальной и месячной отчетности об исполнении бюджетов бюджетной системы Российской Федерации" </a:t>
          </a:r>
          <a:endParaRPr lang="ru-RU" sz="1800" kern="1200" dirty="0"/>
        </a:p>
      </dsp:txBody>
      <dsp:txXfrm>
        <a:off x="2036722" y="0"/>
        <a:ext cx="6604236" cy="3085303"/>
      </dsp:txXfrm>
    </dsp:sp>
    <dsp:sp modelId="{AE722EAA-4043-4FEE-8419-D6ABC6D47890}">
      <dsp:nvSpPr>
        <dsp:cNvPr id="0" name=""/>
        <dsp:cNvSpPr/>
      </dsp:nvSpPr>
      <dsp:spPr>
        <a:xfrm>
          <a:off x="792087" y="1008116"/>
          <a:ext cx="864078" cy="102809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1BAE8-BD16-4B0C-A5BA-9E1D686D2194}">
      <dsp:nvSpPr>
        <dsp:cNvPr id="0" name=""/>
        <dsp:cNvSpPr/>
      </dsp:nvSpPr>
      <dsp:spPr>
        <a:xfrm>
          <a:off x="0" y="3312382"/>
          <a:ext cx="8640959" cy="30853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prstMaterial="flat">
          <a:bevelT w="12700" h="127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Liberation Serif" pitchFamily="18" charset="0"/>
            </a:rPr>
            <a:t>ОТЧЕТНОСТЬ  БЮДЖЕТНЫХ И АВТОНОМНЫХ УЧРЕЖДЕНИЙ </a:t>
          </a:r>
          <a:br>
            <a:rPr lang="ru-RU" sz="1800" b="1" i="1" kern="1200" dirty="0" smtClean="0">
              <a:latin typeface="Liberation Serif" pitchFamily="18" charset="0"/>
            </a:rPr>
          </a:br>
          <a:r>
            <a:rPr lang="ru-RU" sz="1800" b="1" i="1" kern="1200" dirty="0" smtClean="0">
              <a:latin typeface="Liberation Serif" pitchFamily="18" charset="0"/>
            </a:rPr>
            <a:t> МО «КАМЕНСКИЙ	 ГОРОДСКОЙ ОКРУГ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itchFamily="18" charset="0"/>
            </a:rPr>
            <a:t>Отчетность муниципальных бюджетных и автономных учреждений МО «Каменский городской округ» составляется в соответствии с Приказом Министерства Финансов России от 25.03.2011 N 33н "Об утверждении Инструкции о порядке составления, представления годовой, квартальной бухгалтерской отчетности государственных (муниципальных) бюджетных и автономных учреждений» (ред. от 13.10.2023)</a:t>
          </a:r>
          <a:endParaRPr lang="ru-RU" sz="1800" kern="1200" dirty="0"/>
        </a:p>
      </dsp:txBody>
      <dsp:txXfrm>
        <a:off x="2036722" y="3312382"/>
        <a:ext cx="6604236" cy="3085303"/>
      </dsp:txXfrm>
    </dsp:sp>
    <dsp:sp modelId="{C267563F-7A60-4C53-83E8-52DE6450C9A4}">
      <dsp:nvSpPr>
        <dsp:cNvPr id="0" name=""/>
        <dsp:cNvSpPr/>
      </dsp:nvSpPr>
      <dsp:spPr>
        <a:xfrm>
          <a:off x="360039" y="3960443"/>
          <a:ext cx="1338398" cy="180808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3DEF4-FCB4-4875-94B5-3EFE75418948}">
      <dsp:nvSpPr>
        <dsp:cNvPr id="0" name=""/>
        <dsp:cNvSpPr/>
      </dsp:nvSpPr>
      <dsp:spPr>
        <a:xfrm>
          <a:off x="0" y="1224132"/>
          <a:ext cx="1942123" cy="19421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Доходы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исполнены 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сумме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 1 733 980,1 тыс. руб</a:t>
          </a:r>
          <a:r>
            <a:rPr lang="ru-RU" sz="15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.</a:t>
          </a:r>
          <a:endParaRPr lang="ru-RU" sz="15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84417" y="1508549"/>
        <a:ext cx="1373289" cy="1373289"/>
      </dsp:txXfrm>
    </dsp:sp>
    <dsp:sp modelId="{D93A92FC-1D97-49A1-ABD9-ADA90A61629E}">
      <dsp:nvSpPr>
        <dsp:cNvPr id="0" name=""/>
        <dsp:cNvSpPr/>
      </dsp:nvSpPr>
      <dsp:spPr>
        <a:xfrm>
          <a:off x="2101289" y="1633027"/>
          <a:ext cx="1126431" cy="1126431"/>
        </a:xfrm>
        <a:prstGeom prst="mathMinus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250597" y="2063774"/>
        <a:ext cx="827815" cy="264937"/>
      </dsp:txXfrm>
    </dsp:sp>
    <dsp:sp modelId="{4D646DC6-2661-44C3-B55A-605D788278E0}">
      <dsp:nvSpPr>
        <dsp:cNvPr id="0" name=""/>
        <dsp:cNvSpPr/>
      </dsp:nvSpPr>
      <dsp:spPr>
        <a:xfrm>
          <a:off x="3385422" y="1225181"/>
          <a:ext cx="1942123" cy="19421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Расходы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исполнены 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сумме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 1 733 091,2 тыс. руб.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669839" y="1509598"/>
        <a:ext cx="1373289" cy="1373289"/>
      </dsp:txXfrm>
    </dsp:sp>
    <dsp:sp modelId="{EBEEFF01-88BA-48EB-A744-F4AFC0A5AA53}">
      <dsp:nvSpPr>
        <dsp:cNvPr id="0" name=""/>
        <dsp:cNvSpPr/>
      </dsp:nvSpPr>
      <dsp:spPr>
        <a:xfrm>
          <a:off x="5485246" y="1633027"/>
          <a:ext cx="1126431" cy="1126431"/>
        </a:xfrm>
        <a:prstGeom prst="mathEqual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634554" y="1865072"/>
        <a:ext cx="827815" cy="662341"/>
      </dsp:txXfrm>
    </dsp:sp>
    <dsp:sp modelId="{1DE10361-08F6-46D7-BDA3-C2D1412F8EED}">
      <dsp:nvSpPr>
        <dsp:cNvPr id="0" name=""/>
        <dsp:cNvSpPr/>
      </dsp:nvSpPr>
      <dsp:spPr>
        <a:xfrm>
          <a:off x="6768751" y="1224132"/>
          <a:ext cx="1942123" cy="194212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Профицит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составил               888,9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7030A0"/>
              </a:solidFill>
            </a:rPr>
            <a:t>тыс. руб.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7053168" y="1508549"/>
        <a:ext cx="1373289" cy="1373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13ADC-AA88-490B-A023-F26A1B13619D}">
      <dsp:nvSpPr>
        <dsp:cNvPr id="0" name=""/>
        <dsp:cNvSpPr/>
      </dsp:nvSpPr>
      <dsp:spPr>
        <a:xfrm rot="5400000">
          <a:off x="-250029" y="375186"/>
          <a:ext cx="1666860" cy="11668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Налоговые доходы</a:t>
          </a:r>
          <a:endParaRPr lang="ru-RU" sz="1300" kern="1200" dirty="0"/>
        </a:p>
      </dsp:txBody>
      <dsp:txXfrm rot="-5400000">
        <a:off x="0" y="708558"/>
        <a:ext cx="1166802" cy="500058"/>
      </dsp:txXfrm>
    </dsp:sp>
    <dsp:sp modelId="{4CAC0BB2-9FEE-40F5-A500-AEB2425DD480}">
      <dsp:nvSpPr>
        <dsp:cNvPr id="0" name=""/>
        <dsp:cNvSpPr/>
      </dsp:nvSpPr>
      <dsp:spPr>
        <a:xfrm rot="5400000">
          <a:off x="4219176" y="-3045771"/>
          <a:ext cx="1328678" cy="7546166"/>
        </a:xfrm>
        <a:prstGeom prst="round2SameRect">
          <a:avLst/>
        </a:prstGeom>
        <a:gradFill rotWithShape="1">
          <a:gsLst>
            <a:gs pos="0">
              <a:schemeClr val="accent2">
                <a:tint val="96000"/>
                <a:satMod val="120000"/>
                <a:lumMod val="120000"/>
              </a:schemeClr>
            </a:gs>
            <a:gs pos="100000">
              <a:schemeClr val="accent2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9050" prstMaterial="flat">
          <a:bevelT w="63500" h="63500"/>
          <a:contourClr>
            <a:schemeClr val="accent2">
              <a:shade val="25000"/>
              <a:satMod val="18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 на доходы физических  лиц    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уплаты акцизов на дизельное топливо, моторное   масло,  автомобильный и  прямогонный   бензин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применением упрощенной системы налогообложения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Единый налог на вмененный    доход                                              Единый сельскохозяйственный  налог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Налог, взимаемый в связи с   применением патентной  системы налогообложения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Налог на имущество физических лиц                                            Земельный налог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Государственная  пошлина                                                              Задолженность и перерасчеты по отмененным налогам и  сборам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</dsp:txBody>
      <dsp:txXfrm rot="-5400000">
        <a:off x="1110433" y="127834"/>
        <a:ext cx="7481305" cy="1198956"/>
      </dsp:txXfrm>
    </dsp:sp>
    <dsp:sp modelId="{76E5D0AC-0176-46C6-82FA-FC8C215367CE}">
      <dsp:nvSpPr>
        <dsp:cNvPr id="0" name=""/>
        <dsp:cNvSpPr/>
      </dsp:nvSpPr>
      <dsp:spPr>
        <a:xfrm rot="5400000">
          <a:off x="-250029" y="1854167"/>
          <a:ext cx="1666860" cy="11668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Неналоговые доходы</a:t>
          </a:r>
          <a:endParaRPr lang="ru-RU" sz="1300" kern="1200" dirty="0"/>
        </a:p>
      </dsp:txBody>
      <dsp:txXfrm rot="-5400000">
        <a:off x="0" y="2187539"/>
        <a:ext cx="1166802" cy="500058"/>
      </dsp:txXfrm>
    </dsp:sp>
    <dsp:sp modelId="{C91A0C6D-77B5-43D9-82F1-8C8D001DF554}">
      <dsp:nvSpPr>
        <dsp:cNvPr id="0" name=""/>
        <dsp:cNvSpPr/>
      </dsp:nvSpPr>
      <dsp:spPr>
        <a:xfrm rot="5400000">
          <a:off x="4340503" y="-1548122"/>
          <a:ext cx="1083459" cy="7546166"/>
        </a:xfrm>
        <a:prstGeom prst="round2Same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использования    имущества, находящегося  в    государственной и  муниципальной  собственности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Плата за негативное воздействие на  окружающую среду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платных услуг и   компенсации  затрат    государства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Доходы от продажи материальных и нематериальных  активов 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Штрафы, санкции, возмещение    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ущерба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i="1" kern="1200" dirty="0" smtClean="0">
              <a:solidFill>
                <a:schemeClr val="bg1"/>
              </a:solidFill>
              <a:latin typeface="Liberation Serif" pitchFamily="18" charset="0"/>
            </a:rPr>
            <a:t>Прочие неналоговые</a:t>
          </a:r>
          <a:r>
            <a:rPr lang="ru-RU" sz="1000" b="1" kern="1200" dirty="0" smtClean="0">
              <a:solidFill>
                <a:schemeClr val="bg1"/>
              </a:solidFill>
              <a:latin typeface="Liberation Serif" pitchFamily="18" charset="0"/>
            </a:rPr>
            <a:t> доходы</a:t>
          </a:r>
          <a:endParaRPr lang="ru-RU" sz="10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00" kern="1200" dirty="0"/>
        </a:p>
      </dsp:txBody>
      <dsp:txXfrm rot="-5400000">
        <a:off x="1109150" y="1736121"/>
        <a:ext cx="7493276" cy="977679"/>
      </dsp:txXfrm>
    </dsp:sp>
    <dsp:sp modelId="{9C05CA6A-9202-4187-AE39-F2BF601885F1}">
      <dsp:nvSpPr>
        <dsp:cNvPr id="0" name=""/>
        <dsp:cNvSpPr/>
      </dsp:nvSpPr>
      <dsp:spPr>
        <a:xfrm rot="5400000">
          <a:off x="-250029" y="3335696"/>
          <a:ext cx="1666860" cy="116680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Безвозмездные </a:t>
          </a:r>
          <a:endParaRPr lang="ru-RU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поступления</a:t>
          </a:r>
          <a:endParaRPr lang="ru-RU" sz="1300" kern="1200" dirty="0"/>
        </a:p>
      </dsp:txBody>
      <dsp:txXfrm rot="-5400000">
        <a:off x="0" y="3669068"/>
        <a:ext cx="1166802" cy="500058"/>
      </dsp:txXfrm>
    </dsp:sp>
    <dsp:sp modelId="{7387F8DB-423F-4C9F-B701-FE9E363EA18C}">
      <dsp:nvSpPr>
        <dsp:cNvPr id="0" name=""/>
        <dsp:cNvSpPr/>
      </dsp:nvSpPr>
      <dsp:spPr>
        <a:xfrm rot="5400000">
          <a:off x="4311450" y="-62998"/>
          <a:ext cx="1083459" cy="7546166"/>
        </a:xfrm>
        <a:prstGeom prst="round2SameRect">
          <a:avLst/>
        </a:prstGeom>
        <a:gradFill rotWithShape="1">
          <a:gsLst>
            <a:gs pos="0">
              <a:schemeClr val="accent1">
                <a:tint val="96000"/>
                <a:satMod val="120000"/>
                <a:lumMod val="120000"/>
              </a:schemeClr>
            </a:gs>
            <a:gs pos="100000">
              <a:schemeClr val="accent1"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contourW="19050" prstMaterial="flat">
          <a:bevelT w="63500" h="63500"/>
          <a:contourClr>
            <a:schemeClr val="accent1">
              <a:shade val="25000"/>
              <a:satMod val="18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Дотации бюджетам субъектов Российской Федерации и муниципальных образования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Субвенции бюджетам субъектов Российской Федерации и муниципальных образований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Иные межбюджетные трансферты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i="1" kern="1200" dirty="0" smtClean="0">
              <a:solidFill>
                <a:schemeClr val="bg1"/>
              </a:solidFill>
              <a:latin typeface="Liberation Serif" pitchFamily="18" charset="0"/>
            </a:rPr>
            <a:t>Прочие безвозмездные поступления</a:t>
          </a:r>
          <a:endParaRPr lang="ru-RU" sz="1100" kern="1200" dirty="0">
            <a:solidFill>
              <a:schemeClr val="bg1"/>
            </a:solidFill>
            <a:latin typeface="Liberation Serif" pitchFamily="18" charset="0"/>
          </a:endParaRPr>
        </a:p>
      </dsp:txBody>
      <dsp:txXfrm rot="-5400000">
        <a:off x="1080097" y="3221245"/>
        <a:ext cx="7493276" cy="977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10C5D-AA4F-4155-97F5-0F9E5EEEFCE7}">
      <dsp:nvSpPr>
        <dsp:cNvPr id="0" name=""/>
        <dsp:cNvSpPr/>
      </dsp:nvSpPr>
      <dsp:spPr>
        <a:xfrm>
          <a:off x="288016" y="1"/>
          <a:ext cx="2683845" cy="19932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 </a:t>
          </a: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2021</a:t>
          </a:r>
          <a:r>
            <a:rPr lang="ru-RU" sz="3600" b="1" i="1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</a:t>
          </a: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год  947,6</a:t>
          </a:r>
          <a:endParaRPr lang="ru-RU" sz="3600" b="1" i="1" kern="1200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288016" y="1"/>
        <a:ext cx="2683845" cy="1993201"/>
      </dsp:txXfrm>
    </dsp:sp>
    <dsp:sp modelId="{A52B2892-4496-4FFD-A709-2903F47B2255}">
      <dsp:nvSpPr>
        <dsp:cNvPr id="0" name=""/>
        <dsp:cNvSpPr/>
      </dsp:nvSpPr>
      <dsp:spPr>
        <a:xfrm>
          <a:off x="3331468" y="938"/>
          <a:ext cx="2617803" cy="19932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03439"/>
                <a:satOff val="9472"/>
                <a:lumOff val="1319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203439"/>
                <a:satOff val="9472"/>
                <a:lumOff val="1319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2022 год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1 878,0</a:t>
          </a:r>
          <a:endParaRPr lang="ru-RU" sz="3600" b="1" i="1" kern="1200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3331468" y="938"/>
        <a:ext cx="2617803" cy="1993201"/>
      </dsp:txXfrm>
    </dsp:sp>
    <dsp:sp modelId="{22951095-EF0A-4E9D-9EED-B7DD74754EE8}">
      <dsp:nvSpPr>
        <dsp:cNvPr id="0" name=""/>
        <dsp:cNvSpPr/>
      </dsp:nvSpPr>
      <dsp:spPr>
        <a:xfrm>
          <a:off x="1728187" y="2232241"/>
          <a:ext cx="2661754" cy="19932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406879"/>
                <a:satOff val="18945"/>
                <a:lumOff val="26382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406879"/>
                <a:satOff val="18945"/>
                <a:lumOff val="26382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2023 год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11 940,0</a:t>
          </a:r>
          <a:endParaRPr lang="ru-RU" sz="3600" b="1" i="1" kern="1200" dirty="0">
            <a:solidFill>
              <a:schemeClr val="tx2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1728187" y="2232241"/>
        <a:ext cx="2661754" cy="19932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F296F-3C87-4DCB-90C8-8491E738B0F0}">
      <dsp:nvSpPr>
        <dsp:cNvPr id="0" name=""/>
        <dsp:cNvSpPr/>
      </dsp:nvSpPr>
      <dsp:spPr>
        <a:xfrm rot="16200000">
          <a:off x="594065" y="-612479"/>
          <a:ext cx="3276364" cy="4464495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Liberation Serif" pitchFamily="18" charset="0"/>
            </a:rPr>
            <a:t>Национальный проект   «Образование </a:t>
          </a:r>
          <a:endParaRPr lang="ru-RU" sz="1200" kern="1200" dirty="0" smtClean="0">
            <a:latin typeface="Liberation Serif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На создание и обеспечение функционирования центров  «Точка роста» израсходовано 4 500 000,0 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 израсходовано   2 878 253,30 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 израсходовано4 464 800,0 руб. </a:t>
          </a:r>
          <a:endParaRPr lang="ru-RU" sz="1200" kern="1200" dirty="0">
            <a:latin typeface="Liberation Serif" pitchFamily="18" charset="0"/>
          </a:endParaRPr>
        </a:p>
      </dsp:txBody>
      <dsp:txXfrm rot="5400000">
        <a:off x="0" y="-18413"/>
        <a:ext cx="4464495" cy="2457273"/>
      </dsp:txXfrm>
    </dsp:sp>
    <dsp:sp modelId="{81D752E5-4BD4-4E44-886B-DD1167E6B57C}">
      <dsp:nvSpPr>
        <dsp:cNvPr id="0" name=""/>
        <dsp:cNvSpPr/>
      </dsp:nvSpPr>
      <dsp:spPr>
        <a:xfrm>
          <a:off x="4464495" y="-18413"/>
          <a:ext cx="4464495" cy="3276364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Liberation Serif" pitchFamily="18" charset="0"/>
            </a:rPr>
            <a:t>Национальный проект «Культура»</a:t>
          </a:r>
          <a:r>
            <a:rPr lang="ru-RU" sz="1200" kern="1200" dirty="0" smtClean="0">
              <a:latin typeface="Liberation Serif" pitchFamily="18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предоставлена государственная поддержка любительским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творческим коллективам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в размере 250 000,0 руб.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за счет средств областного бюджета  </a:t>
          </a:r>
          <a:endParaRPr lang="ru-RU" sz="1200" kern="1200" dirty="0">
            <a:latin typeface="Liberation Serif" pitchFamily="18" charset="0"/>
          </a:endParaRPr>
        </a:p>
      </dsp:txBody>
      <dsp:txXfrm>
        <a:off x="4464495" y="-18413"/>
        <a:ext cx="4464495" cy="2457273"/>
      </dsp:txXfrm>
    </dsp:sp>
    <dsp:sp modelId="{4386B3FE-20A5-4C35-B52B-698FFEF15DEF}">
      <dsp:nvSpPr>
        <dsp:cNvPr id="0" name=""/>
        <dsp:cNvSpPr/>
      </dsp:nvSpPr>
      <dsp:spPr>
        <a:xfrm rot="10800000">
          <a:off x="0" y="3184298"/>
          <a:ext cx="4464495" cy="3350016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Liberation Serif" pitchFamily="18" charset="0"/>
            </a:rPr>
            <a:t>Национальный проект   «Демография»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На реализацию мероприятий по поэтапному внедрению Всероссийского физкультурно-спортивного комплекса "Готов к труду и обороне" израсходовано  174 900,0 руб., (за счет средств местного бюджета - 52 500,0 руб. за счет средств областного бюджета -122 400,0 руб.)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На создание спортивных площадок (оснащение спортивным оборудованием) для занятий уличной гимнастикой израсходовано 399 734,4 руб. (за счет местного бюджета - 199 934,4 руб., за счет средств областного бюджета -  199 800,0 руб.) </a:t>
          </a:r>
          <a:endParaRPr lang="ru-RU" sz="1200" kern="1200" dirty="0"/>
        </a:p>
      </dsp:txBody>
      <dsp:txXfrm rot="10800000">
        <a:off x="0" y="4021802"/>
        <a:ext cx="4464495" cy="2512512"/>
      </dsp:txXfrm>
    </dsp:sp>
    <dsp:sp modelId="{E938145B-A8CA-4762-B9CF-2D25AF23DC62}">
      <dsp:nvSpPr>
        <dsp:cNvPr id="0" name=""/>
        <dsp:cNvSpPr/>
      </dsp:nvSpPr>
      <dsp:spPr>
        <a:xfrm rot="5400000">
          <a:off x="5053784" y="2682298"/>
          <a:ext cx="3276364" cy="4464495"/>
        </a:xfrm>
        <a:prstGeom prst="round1Rect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1"/>
          <a:tileRect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Liberation Serif" pitchFamily="18" charset="0"/>
            </a:rPr>
            <a:t>Национальный проект   «Жилье и  городская среда»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на приобретение жилья для переселения граждан из жилых помещений, признанными непригодными для проживания  и осуществления выплат лицам, в чьей  собственности находятся жилые помещения, входящие в аварийный жилищный фонд  израсходовано   6 121 330,0 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(за счет средств  Фонда содействия реформирования жилищно-коммунального хозяйства  - 5 692 836,9 руб.;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за счет средств областного бюджета  - 367 279,8 руб.;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Liberation Serif" pitchFamily="18" charset="0"/>
            </a:rPr>
            <a:t>за счет средств местного бюджета -  61 213,3 руб.)</a:t>
          </a:r>
          <a:endParaRPr lang="ru-RU" sz="1200" kern="1200" dirty="0"/>
        </a:p>
      </dsp:txBody>
      <dsp:txXfrm rot="-5400000">
        <a:off x="4459719" y="4095454"/>
        <a:ext cx="4464495" cy="2457273"/>
      </dsp:txXfrm>
    </dsp:sp>
    <dsp:sp modelId="{244C262B-B4B0-4A8D-B637-3A8E65AA2560}">
      <dsp:nvSpPr>
        <dsp:cNvPr id="0" name=""/>
        <dsp:cNvSpPr/>
      </dsp:nvSpPr>
      <dsp:spPr>
        <a:xfrm>
          <a:off x="72007" y="2376264"/>
          <a:ext cx="8706222" cy="1638182"/>
        </a:xfrm>
        <a:prstGeom prst="roundRect">
          <a:avLst/>
        </a:prstGeom>
        <a:solidFill>
          <a:srgbClr val="33CCFF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1"/>
              </a:solidFill>
              <a:latin typeface="Liberation Serif" pitchFamily="18" charset="0"/>
            </a:rPr>
            <a:t>В РАМКАХ НАЦИОНАЛЬНЫХ  ПРОЕКТОВ В 2023 ГОДУ ПРОИЗВЕДЕНЫ  РАСХОДЫ</a:t>
          </a:r>
          <a:br>
            <a:rPr lang="ru-RU" sz="2000" b="1" i="1" kern="1200" dirty="0" smtClean="0">
              <a:solidFill>
                <a:schemeClr val="bg1"/>
              </a:solidFill>
              <a:latin typeface="Liberation Serif" pitchFamily="18" charset="0"/>
            </a:rPr>
          </a:br>
          <a:r>
            <a:rPr lang="ru-RU" sz="2000" b="1" i="1" kern="1200" dirty="0" smtClean="0">
              <a:solidFill>
                <a:schemeClr val="bg1"/>
              </a:solidFill>
              <a:latin typeface="Liberation Serif" pitchFamily="18" charset="0"/>
            </a:rPr>
            <a:t> В РАЗМЕРЕ 18 789 017,7</a:t>
          </a:r>
          <a:r>
            <a:rPr lang="ru-RU" sz="2000" i="1" kern="1200" dirty="0" smtClean="0">
              <a:solidFill>
                <a:schemeClr val="bg1"/>
              </a:solidFill>
              <a:latin typeface="Liberation Serif" pitchFamily="18" charset="0"/>
            </a:rPr>
            <a:t> </a:t>
          </a:r>
          <a:r>
            <a:rPr lang="ru-RU" sz="2000" b="1" i="1" kern="1200" dirty="0" smtClean="0">
              <a:solidFill>
                <a:schemeClr val="bg1"/>
              </a:solidFill>
              <a:latin typeface="Liberation Serif" pitchFamily="18" charset="0"/>
            </a:rPr>
            <a:t>РУБ.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151976" y="2456233"/>
        <a:ext cx="8546284" cy="14782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419CE-D4D0-4B25-A43A-AD78FB64FA8B}">
      <dsp:nvSpPr>
        <dsp:cNvPr id="0" name=""/>
        <dsp:cNvSpPr/>
      </dsp:nvSpPr>
      <dsp:spPr>
        <a:xfrm rot="16200000">
          <a:off x="882098" y="-882098"/>
          <a:ext cx="2628291" cy="4392487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содержание органов представительной и исполнительной власти</a:t>
          </a:r>
          <a:endParaRPr lang="ru-RU" sz="2800" kern="1200" dirty="0"/>
        </a:p>
      </dsp:txBody>
      <dsp:txXfrm rot="5400000">
        <a:off x="0" y="0"/>
        <a:ext cx="4392487" cy="1971219"/>
      </dsp:txXfrm>
    </dsp:sp>
    <dsp:sp modelId="{E6417569-8417-4545-8F73-C52CFFBA5EC0}">
      <dsp:nvSpPr>
        <dsp:cNvPr id="0" name=""/>
        <dsp:cNvSpPr/>
      </dsp:nvSpPr>
      <dsp:spPr>
        <a:xfrm>
          <a:off x="4392487" y="0"/>
          <a:ext cx="4392487" cy="262829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исполнение судебных актов</a:t>
          </a:r>
          <a:endParaRPr lang="ru-RU" sz="2800" kern="1200" dirty="0"/>
        </a:p>
      </dsp:txBody>
      <dsp:txXfrm>
        <a:off x="4392487" y="0"/>
        <a:ext cx="4392487" cy="1971219"/>
      </dsp:txXfrm>
    </dsp:sp>
    <dsp:sp modelId="{B9BCA57D-18D8-4C65-8F17-C9DA6F367724}">
      <dsp:nvSpPr>
        <dsp:cNvPr id="0" name=""/>
        <dsp:cNvSpPr/>
      </dsp:nvSpPr>
      <dsp:spPr>
        <a:xfrm rot="10800000">
          <a:off x="0" y="2628291"/>
          <a:ext cx="4392487" cy="262829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исполнение муниципальных гарантий</a:t>
          </a:r>
          <a:endParaRPr lang="ru-RU" sz="2800" kern="1200" dirty="0"/>
        </a:p>
      </dsp:txBody>
      <dsp:txXfrm rot="10800000">
        <a:off x="0" y="3285364"/>
        <a:ext cx="4392487" cy="1971219"/>
      </dsp:txXfrm>
    </dsp:sp>
    <dsp:sp modelId="{2EAA3B15-708A-419C-9094-EA3311622119}">
      <dsp:nvSpPr>
        <dsp:cNvPr id="0" name=""/>
        <dsp:cNvSpPr/>
      </dsp:nvSpPr>
      <dsp:spPr>
        <a:xfrm rot="5400000">
          <a:off x="5274586" y="1746193"/>
          <a:ext cx="2628291" cy="4392487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резервный фонд Администрации, Правительства Свердловской области</a:t>
          </a:r>
          <a:endParaRPr lang="ru-RU" sz="2800" kern="1200" dirty="0"/>
        </a:p>
      </dsp:txBody>
      <dsp:txXfrm rot="-5400000">
        <a:off x="4392488" y="3285364"/>
        <a:ext cx="4392487" cy="1971219"/>
      </dsp:txXfrm>
    </dsp:sp>
    <dsp:sp modelId="{15D215CF-19AB-4C98-80AC-310201079BCC}">
      <dsp:nvSpPr>
        <dsp:cNvPr id="0" name=""/>
        <dsp:cNvSpPr/>
      </dsp:nvSpPr>
      <dsp:spPr>
        <a:xfrm>
          <a:off x="2448284" y="1944213"/>
          <a:ext cx="3975113" cy="131414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2E4FF4"/>
              </a:solidFill>
              <a:latin typeface="Liberation Serif" pitchFamily="18" charset="0"/>
            </a:rPr>
            <a:t>НЕПРОГРАММНЫЕ РАСХОДЫ</a:t>
          </a:r>
          <a:endParaRPr lang="ru-RU" sz="2400" b="1" i="1" kern="1200" dirty="0">
            <a:solidFill>
              <a:srgbClr val="2E4FF4"/>
            </a:solidFill>
            <a:latin typeface="Liberation Serif" pitchFamily="18" charset="0"/>
          </a:endParaRPr>
        </a:p>
      </dsp:txBody>
      <dsp:txXfrm>
        <a:off x="2512435" y="2008364"/>
        <a:ext cx="3846811" cy="1185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0.53325</cdr:x>
      <cdr:y>0</cdr:y>
    </cdr:from>
    <cdr:to>
      <cdr:x>1</cdr:x>
      <cdr:y>0.61753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608512" y="0"/>
          <a:ext cx="4033837" cy="302433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F8EF5-9C80-4AB7-BC5A-7B95A636DB73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C80B-B7D3-4CC4-B411-440FB519A3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67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92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345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841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817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87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8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886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5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73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4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86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80B-B7D3-4CC4-B411-440FB519A3F4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2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r>
              <a:rPr lang="ru-RU" sz="3200" b="1" dirty="0">
                <a:latin typeface="Liberation Serif" pitchFamily="18" charset="0"/>
              </a:rPr>
              <a:t/>
            </a:r>
            <a:br>
              <a:rPr lang="ru-RU" sz="3200" b="1" dirty="0">
                <a:latin typeface="Liberation Serif" pitchFamily="18" charset="0"/>
              </a:rPr>
            </a:br>
            <a:r>
              <a:rPr lang="ru-RU" sz="3200" b="1" dirty="0" smtClean="0">
                <a:latin typeface="Liberation Serif" pitchFamily="18" charset="0"/>
              </a:rPr>
              <a:t/>
            </a:r>
            <a:br>
              <a:rPr lang="ru-RU" sz="3200" b="1" dirty="0" smtClean="0">
                <a:latin typeface="Liberation Serif" pitchFamily="18" charset="0"/>
              </a:rPr>
            </a:br>
            <a:endParaRPr lang="ru-RU" sz="3200" dirty="0">
              <a:solidFill>
                <a:srgbClr val="0000FF"/>
              </a:solidFill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80648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endParaRPr lang="ru-RU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ОТЧЕТ </a:t>
            </a: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 ИСПОЛНЕНИИ БЮДЖЕТА 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ГОРОДСКОГО ОКРУГА  </a:t>
            </a:r>
            <a:endParaRPr lang="ru-RU" sz="2400" b="1" cap="none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algn="ctr"/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ЗА 20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23 </a:t>
            </a:r>
            <a:r>
              <a:rPr lang="x-none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ГОД </a:t>
            </a: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/>
            </a:r>
            <a:b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</a:br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БЮДЖЕТ ДЛЯ ГРАЖДАН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66kamenski_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936104" cy="155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2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>
                <a:latin typeface="Liberation Serif" pitchFamily="18" charset="0"/>
              </a:rPr>
              <a:t>ОСНОВНЫЕ ХАРАКТЕРИСТИКИ ОТЧЕТА ОБ ИСПОЛНЕНИИ БЮДЖЕТА</a:t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МО «КАМЕНСКИЙ ГОРОДСКОЙ ОКРУГ» ЗА 2023 ГОД</a:t>
            </a:r>
            <a:r>
              <a:rPr lang="ru-RU" dirty="0">
                <a:latin typeface="Liberation Serif" pitchFamily="18" charset="0"/>
              </a:rPr>
              <a:t/>
            </a:r>
            <a:br>
              <a:rPr lang="ru-RU" dirty="0">
                <a:latin typeface="Liberation Serif" pitchFamily="18" charset="0"/>
              </a:rPr>
            </a:br>
            <a:endParaRPr lang="ru-RU" dirty="0">
              <a:latin typeface="Liberation Serif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278305"/>
              </p:ext>
            </p:extLst>
          </p:nvPr>
        </p:nvGraphicFramePr>
        <p:xfrm>
          <a:off x="179513" y="2060848"/>
          <a:ext cx="8712968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1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317382"/>
              </p:ext>
            </p:extLst>
          </p:nvPr>
        </p:nvGraphicFramePr>
        <p:xfrm>
          <a:off x="179512" y="1916832"/>
          <a:ext cx="871296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atin typeface="Liberation Serif" pitchFamily="18" charset="0"/>
              </a:rPr>
              <a:t/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ВИДЫ ДОХОДОВ БЮДЖЕТА МО «КАМЕНСКИЙ	 ГОРОДСКОЙ ОКРУГ» </a:t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НА 2023 ГОД</a:t>
            </a:r>
            <a:r>
              <a:rPr lang="ru-RU" sz="1600" dirty="0" smtClean="0">
                <a:latin typeface="Liberation Serif" pitchFamily="18" charset="0"/>
              </a:rPr>
              <a:t/>
            </a:r>
            <a:br>
              <a:rPr lang="ru-RU" sz="1600" dirty="0" smtClean="0">
                <a:latin typeface="Liberation Serif" pitchFamily="18" charset="0"/>
              </a:rPr>
            </a:br>
            <a:endParaRPr lang="ru-RU" sz="16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7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b="1" dirty="0" smtClean="0"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Liberation Serif" pitchFamily="18" charset="0"/>
              </a:rPr>
              <a:t>Межбюджетные </a:t>
            </a:r>
            <a:r>
              <a:rPr lang="ru-RU" sz="1800" b="1" dirty="0">
                <a:latin typeface="Liberation Serif" pitchFamily="18" charset="0"/>
              </a:rPr>
              <a:t>трансферты – денежные средства, перечисляемые из одного бюджета бюджетной системы Российской Федерации </a:t>
            </a:r>
            <a:r>
              <a:rPr lang="ru-RU" sz="1800" b="1" dirty="0" smtClean="0">
                <a:latin typeface="Liberation Serif" pitchFamily="18" charset="0"/>
              </a:rPr>
              <a:t>другому</a:t>
            </a:r>
          </a:p>
          <a:p>
            <a:pPr marL="0" indent="0">
              <a:buNone/>
            </a:pPr>
            <a:endParaRPr lang="ru-RU" sz="1800" b="1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Дотации - </a:t>
            </a:r>
            <a:r>
              <a:rPr lang="ru-RU" sz="1800" dirty="0">
                <a:latin typeface="Liberation Serif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800" dirty="0" smtClean="0">
                <a:latin typeface="Liberation Serif" pitchFamily="18" charset="0"/>
              </a:rPr>
              <a:t>использования</a:t>
            </a:r>
          </a:p>
          <a:p>
            <a:pPr marL="0" indent="0" algn="just">
              <a:buNone/>
            </a:pPr>
            <a:endParaRPr lang="ru-RU" sz="18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Субсидии </a:t>
            </a:r>
            <a:r>
              <a:rPr lang="ru-RU" sz="1800" dirty="0">
                <a:latin typeface="Liberation Serif" pitchFamily="18" charset="0"/>
              </a:rPr>
              <a:t>-межбюджетные трансферты, предоставляемые в целях софинансирования расходных обязательств, возникающих при выполнении полномочий органов </a:t>
            </a:r>
            <a:r>
              <a:rPr lang="ru-RU" sz="1800" dirty="0" smtClean="0">
                <a:latin typeface="Liberation Serif" pitchFamily="18" charset="0"/>
              </a:rPr>
              <a:t>местного самоуправления </a:t>
            </a:r>
            <a:r>
              <a:rPr lang="ru-RU" sz="1800" dirty="0">
                <a:latin typeface="Liberation Serif" pitchFamily="18" charset="0"/>
              </a:rPr>
              <a:t>по вопросам местного </a:t>
            </a:r>
            <a:r>
              <a:rPr lang="ru-RU" sz="1800" dirty="0" smtClean="0">
                <a:latin typeface="Liberation Serif" pitchFamily="18" charset="0"/>
              </a:rPr>
              <a:t>значения</a:t>
            </a:r>
          </a:p>
          <a:p>
            <a:pPr marL="0" indent="0" algn="just">
              <a:buNone/>
            </a:pPr>
            <a:endParaRPr lang="ru-RU" sz="18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Liberation Serif" pitchFamily="18" charset="0"/>
              </a:rPr>
              <a:t>Субвенции </a:t>
            </a:r>
            <a:r>
              <a:rPr lang="ru-RU" sz="1800" dirty="0">
                <a:latin typeface="Liberation Serif" pitchFamily="18" charset="0"/>
              </a:rPr>
              <a:t>– межбюджетные трансферты, предоставляемые в целях финансового обеспечения расходных обязательств, возникающих при выполнении </a:t>
            </a:r>
            <a:r>
              <a:rPr lang="ru-RU" sz="1800" dirty="0" smtClean="0">
                <a:latin typeface="Liberation Serif" pitchFamily="18" charset="0"/>
              </a:rPr>
              <a:t>полномочий вышестоящих </a:t>
            </a:r>
            <a:r>
              <a:rPr lang="ru-RU" sz="1800" dirty="0">
                <a:latin typeface="Liberation Serif" pitchFamily="18" charset="0"/>
              </a:rPr>
              <a:t>бюджетов, переданных для осуществления органам местного самоуправления</a:t>
            </a:r>
            <a:endParaRPr lang="ru-RU" sz="1800" b="1" dirty="0" smtClean="0">
              <a:latin typeface="Liberation Serif" pitchFamily="18" charset="0"/>
            </a:endParaRPr>
          </a:p>
          <a:p>
            <a:pPr marL="0" indent="0">
              <a:buNone/>
            </a:pPr>
            <a:endParaRPr lang="ru-RU" sz="1800" dirty="0">
              <a:latin typeface="Liberation Serif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Liberation Serif" pitchFamily="18" charset="0"/>
              </a:rPr>
              <a:t>МЕЖБЮДЖЕТНЫЕ ТРАНСФЕРТЫ –</a:t>
            </a:r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ОСНОВНОЙ ВИД БЕЗВОЗМЕЗДНЫХ ПЕРЕЧИСЛЕНИЙ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59" cy="237626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900" b="1" dirty="0">
                <a:latin typeface="Liberation Serif" pitchFamily="18" charset="0"/>
              </a:rPr>
              <a:t>Задачей  исполнения бюджета по доходам является обеспечение полного и своевременного поступления в бюджет  отдельных видов доходов, в первую очередь, налогов и других обязательных платежей, по каждому источнику в соответствии с утверждённым бюджетом на очередной финансовый год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Liberation Serif" pitchFamily="18" charset="0"/>
              </a:rPr>
              <a:t>ДОХОДЫ </a:t>
            </a:r>
            <a:r>
              <a:rPr lang="ru-RU" sz="2800" b="1" i="1" dirty="0" smtClean="0">
                <a:latin typeface="Liberation Serif" pitchFamily="18" charset="0"/>
              </a:rPr>
              <a:t>БЮДЖЕТА ЗА 2023 ГОД</a:t>
            </a:r>
            <a:endParaRPr lang="ru-RU" sz="2800" i="1" dirty="0">
              <a:latin typeface="Liberation Serif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522321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6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608512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i="1" dirty="0" smtClean="0">
                <a:latin typeface="Liberation Serif" pitchFamily="18" charset="0"/>
              </a:rPr>
              <a:t>ДИНАМИКА ИСПОЛНЕНИЯ ДОХОДОВ  КАМЕНСКОГО ГОРОДСКОГО ОКРУГА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ЗА 2022-2023 ГОДЫ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89180870"/>
              </p:ext>
            </p:extLst>
          </p:nvPr>
        </p:nvGraphicFramePr>
        <p:xfrm>
          <a:off x="323528" y="1916832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66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7" cy="4608512"/>
          </a:xfrm>
        </p:spPr>
        <p:txBody>
          <a:bodyPr>
            <a:normAutofit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/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ИСПОЛНЕНИЕ БЮДЖЕТА ПО  СОБСТВЕННЫМ ДОХОДАМ В 2022-2023 ГОДАХ </a:t>
            </a:r>
            <a:br>
              <a:rPr lang="ru-RU" sz="2400" b="1" i="1" dirty="0" smtClean="0">
                <a:latin typeface="Liberation Serif" pitchFamily="18" charset="0"/>
              </a:rPr>
            </a:br>
            <a:endParaRPr lang="ru-RU" sz="2400" b="1" i="1" dirty="0">
              <a:latin typeface="Liberation Serif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692824"/>
              </p:ext>
            </p:extLst>
          </p:nvPr>
        </p:nvGraphicFramePr>
        <p:xfrm>
          <a:off x="323528" y="1556792"/>
          <a:ext cx="8496944" cy="506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12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629399"/>
              </p:ext>
            </p:extLst>
          </p:nvPr>
        </p:nvGraphicFramePr>
        <p:xfrm>
          <a:off x="251520" y="1556792"/>
          <a:ext cx="8713093" cy="518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СТРУКТУРА НАЛОГОВЫХ И НЕНАЛОГОВЫХ ДОХОДОВ В 2023 ГОДУ</a:t>
            </a:r>
            <a:endParaRPr lang="ru-RU" sz="2400" i="1" dirty="0">
              <a:latin typeface="Liberation Serif" pitchFamily="18" charset="0"/>
            </a:endParaRPr>
          </a:p>
        </p:txBody>
      </p:sp>
      <p:graphicFrame>
        <p:nvGraphicFramePr>
          <p:cNvPr id="6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50202"/>
              </p:ext>
            </p:extLst>
          </p:nvPr>
        </p:nvGraphicFramePr>
        <p:xfrm>
          <a:off x="323528" y="1772816"/>
          <a:ext cx="8568952" cy="490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37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СТРУКТУРА БЕЗВОЗМЕЗДНЫХ ПОСТУПЛЕНИЙ В БЮДЖЕТ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 В 2023Г.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229607"/>
              </p:ext>
            </p:extLst>
          </p:nvPr>
        </p:nvGraphicFramePr>
        <p:xfrm>
          <a:off x="323528" y="1628801"/>
          <a:ext cx="856406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7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188752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0408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>
                <a:latin typeface="Liberation Serif" pitchFamily="18" charset="0"/>
              </a:rPr>
              <a:t/>
            </a:r>
            <a:br>
              <a:rPr lang="ru-RU" sz="2700" b="1" i="1" dirty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ДИНАМИКА ПОСТУПЛЕНИЯ НАЛОГОВЫХ И НЕНАЛОГОВЫХ ДОХОДОВ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В БЮДЖЕТ МУНИЦИПАЛЬНОГО ОБРАЗОВАНИЯ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«КАМЕНСКИЙ ГОРОДСКОЙ ОКРУГ» В 2022-2023 ГОДАХ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3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934268"/>
              </p:ext>
            </p:extLst>
          </p:nvPr>
        </p:nvGraphicFramePr>
        <p:xfrm>
          <a:off x="251520" y="1196752"/>
          <a:ext cx="8640960" cy="492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НАЛОГ НА ДОХОДЫ ФИЗИЧЕСКИХ ЛИЦ 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7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Уважаемые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жители Каменского городского округа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!</a:t>
            </a:r>
            <a:r>
              <a:rPr lang="ru-RU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200" b="1" i="1" dirty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Представляем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вашему вниманию «Бюджет для граждан»,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составленный на основе Решения </a:t>
            </a:r>
            <a:r>
              <a:rPr lang="ru-RU" sz="2200" b="1" i="1" dirty="0" smtClean="0">
                <a:solidFill>
                  <a:schemeClr val="bg1"/>
                </a:solidFill>
                <a:latin typeface="Liberation Serif" pitchFamily="18" charset="0"/>
              </a:rPr>
              <a:t>Думы </a:t>
            </a:r>
            <a:r>
              <a:rPr lang="ru-RU" sz="2200" b="1" i="1" dirty="0">
                <a:solidFill>
                  <a:schemeClr val="bg1"/>
                </a:solidFill>
                <a:latin typeface="Liberation Serif" pitchFamily="18" charset="0"/>
              </a:rPr>
              <a:t>Каменского городского </a:t>
            </a:r>
            <a:r>
              <a:rPr lang="ru-RU" sz="2200" b="1" i="1" dirty="0" smtClean="0">
                <a:solidFill>
                  <a:schemeClr val="bg1"/>
                </a:solidFill>
                <a:latin typeface="Liberation Serif" pitchFamily="18" charset="0"/>
              </a:rPr>
              <a:t>округа «Об </a:t>
            </a:r>
            <a:r>
              <a:rPr lang="ru-RU" sz="2200" b="1" i="1" dirty="0">
                <a:solidFill>
                  <a:schemeClr val="bg1"/>
                </a:solidFill>
                <a:latin typeface="Liberation Serif" pitchFamily="18" charset="0"/>
              </a:rPr>
              <a:t>исполнении </a:t>
            </a:r>
            <a:r>
              <a:rPr lang="ru-RU" sz="2200" b="1" i="1" dirty="0" smtClean="0">
                <a:solidFill>
                  <a:schemeClr val="bg1"/>
                </a:solidFill>
                <a:latin typeface="Liberation Serif" pitchFamily="18" charset="0"/>
              </a:rPr>
              <a:t>бюджета муниципального </a:t>
            </a:r>
            <a:r>
              <a:rPr lang="ru-RU" sz="2200" b="1" i="1" dirty="0">
                <a:solidFill>
                  <a:schemeClr val="bg1"/>
                </a:solidFill>
                <a:latin typeface="Liberation Serif" pitchFamily="18" charset="0"/>
              </a:rPr>
              <a:t>образования «Каменский городской округ» за 2023 </a:t>
            </a:r>
            <a:r>
              <a:rPr lang="ru-RU" sz="2200" b="1" i="1" dirty="0" smtClean="0">
                <a:solidFill>
                  <a:schemeClr val="bg1"/>
                </a:solidFill>
                <a:latin typeface="Liberation Serif" pitchFamily="18" charset="0"/>
              </a:rPr>
              <a:t>год»</a:t>
            </a:r>
            <a:endParaRPr lang="ru-RU" sz="2200" i="1" dirty="0">
              <a:solidFill>
                <a:schemeClr val="bg1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2200" b="1" i="1" dirty="0"/>
              <a:t> </a:t>
            </a:r>
            <a:r>
              <a:rPr lang="ru-RU" sz="2200" b="1" i="1" dirty="0" smtClean="0"/>
              <a:t>      </a:t>
            </a:r>
            <a:r>
              <a:rPr lang="ru-RU" sz="22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2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  Сегодня </a:t>
            </a:r>
            <a:r>
              <a:rPr lang="ru-RU" sz="2200" b="1" i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обеспечение открытости и прозрачности бюджетного процесса является  одним из ключевых направлений деятельности администрации </a:t>
            </a:r>
            <a:r>
              <a:rPr lang="ru-RU" sz="22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муниципального образования </a:t>
            </a:r>
            <a:r>
              <a:rPr lang="ru-RU" sz="2200" b="1" i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«Каменский городской округ</a:t>
            </a:r>
            <a:r>
              <a:rPr lang="ru-RU" sz="22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». </a:t>
            </a:r>
            <a:endParaRPr lang="ru-RU" sz="2200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2200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       В информационно-аналитическом материале «Бюджете для граждан» доступно отражена информация о главном финансовом документе городского округа, содержится информация о параметрах исполнения доходной и расходной частей бюджета округа а также информация о муниципальных программах и показателях социально-экономического развития Каменского городского округа.</a:t>
            </a:r>
          </a:p>
          <a:p>
            <a:pPr marL="0" indent="0" algn="just">
              <a:buNone/>
            </a:pPr>
            <a:endParaRPr lang="ru-RU" sz="2200" b="1" i="1" dirty="0" smtClean="0"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А.Ю</a:t>
            </a:r>
            <a:r>
              <a:rPr lang="ru-RU" b="1" i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. </a:t>
            </a:r>
            <a:r>
              <a:rPr lang="ru-RU" b="1" i="1" dirty="0" err="1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Кошкаров</a:t>
            </a:r>
            <a:r>
              <a:rPr lang="ru-RU" dirty="0">
                <a:latin typeface="Liberation Serif" pitchFamily="18" charset="0"/>
              </a:rPr>
              <a:t> </a:t>
            </a:r>
            <a:r>
              <a:rPr lang="ru-RU" dirty="0" smtClean="0">
                <a:latin typeface="Liberation Serif" pitchFamily="18" charset="0"/>
              </a:rPr>
              <a:t>                            </a:t>
            </a:r>
            <a:r>
              <a:rPr lang="ru-RU" b="1" i="1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 Глава </a:t>
            </a:r>
            <a:r>
              <a:rPr lang="ru-RU" b="1" i="1" dirty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Liberation Serif" pitchFamily="18" charset="0"/>
              </a:rPr>
              <a:t>Каменского городского округа </a:t>
            </a:r>
            <a:endParaRPr lang="ru-RU" dirty="0">
              <a:latin typeface="Liberation Serif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457550"/>
              </p:ext>
            </p:extLst>
          </p:nvPr>
        </p:nvGraphicFramePr>
        <p:xfrm>
          <a:off x="251520" y="908720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НАЛОГИ НА СОВОКУПНЫЙ ДОХОД (ТЫС. РУБЛЕЙ)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5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329513"/>
              </p:ext>
            </p:extLst>
          </p:nvPr>
        </p:nvGraphicFramePr>
        <p:xfrm>
          <a:off x="323528" y="1844824"/>
          <a:ext cx="8496944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/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ДОХОДЫ ОТ ИСПОЛЬЗОВАНИЯ ИМУЩЕСТВА, НАХОДЯЩЕГОСЯ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 В ГОСУДАРСТВЕННОЙ И МУНИЦИПАЛЬНОЙ СОБСТВЕННОСТИ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endParaRPr lang="ru-RU" sz="24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51598"/>
              </p:ext>
            </p:extLst>
          </p:nvPr>
        </p:nvGraphicFramePr>
        <p:xfrm>
          <a:off x="251520" y="1340768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ПЛАТА ЗА НЕГАТИВНОЕ ВОЗДЕЙСТВИЕ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НА ОКРУЖАЮЩУЮ СРЕДУ (ТЫС. РУБ.)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endParaRPr lang="ru-RU" sz="27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ДОХОДЫ ОТ ОКАЗАНИЯ ПЛАТНЫХ УСЛУГ </a:t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(ТЫС. РУБ.)</a:t>
            </a:r>
            <a:br>
              <a:rPr lang="ru-RU" sz="2400" b="1" i="1" dirty="0" smtClean="0">
                <a:latin typeface="Liberation Serif" pitchFamily="18" charset="0"/>
              </a:rPr>
            </a:br>
            <a:endParaRPr lang="ru-RU" sz="2400" b="1" i="1" dirty="0">
              <a:latin typeface="Liberation Serif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995196"/>
              </p:ext>
            </p:extLst>
          </p:nvPr>
        </p:nvGraphicFramePr>
        <p:xfrm>
          <a:off x="251520" y="1628800"/>
          <a:ext cx="8640960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8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29538"/>
              </p:ext>
            </p:extLst>
          </p:nvPr>
        </p:nvGraphicFramePr>
        <p:xfrm>
          <a:off x="871538" y="1268760"/>
          <a:ext cx="740886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ДОХОДЫ ОТ ПРОДАЖИ МАТЕРИАЛЬНЫХ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 НЕМАТЕРИАЛЬНЫХ АКТИВОВ (ТЫС. РУБ.)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337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4102171" cy="233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2700" b="1" i="1" dirty="0" smtClean="0">
                <a:latin typeface="Liberation Serif" pitchFamily="18" charset="0"/>
              </a:rPr>
              <a:t>ШТРАФЫ, САНКЦИИ, ВОЗМЕЩЕНИЕ УЩЕРБА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2511176"/>
              </p:ext>
            </p:extLst>
          </p:nvPr>
        </p:nvGraphicFramePr>
        <p:xfrm>
          <a:off x="323528" y="1988840"/>
          <a:ext cx="62646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7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364455"/>
              </p:ext>
            </p:extLst>
          </p:nvPr>
        </p:nvGraphicFramePr>
        <p:xfrm>
          <a:off x="251520" y="1700808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>
                <a:latin typeface="Liberation Serif" pitchFamily="18" charset="0"/>
              </a:rPr>
              <a:t/>
            </a:r>
            <a:br>
              <a:rPr lang="ru-RU" sz="2700" b="1" i="1" dirty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БЕЗВОЗМЕЗДНЫЕ ПОСТУПЛЕНИЯ ОТ ДРУГИХ БЮДЖЕТОВ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БЮДЖЕТНОЙ СИСТЕМЫ РОССИЙСКОЙ ФЕДЕРАЦИИ (ТЫС. РУБ.)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1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864096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endParaRPr lang="ru-RU" sz="1900" b="1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Особенностью </a:t>
            </a:r>
            <a:r>
              <a:rPr lang="ru-RU" sz="1900" b="1" dirty="0">
                <a:latin typeface="Liberation Serif" pitchFamily="18" charset="0"/>
              </a:rPr>
              <a:t>исполнения бюджета по расходам является то, что эта часть формируется расчётно и полностью зависит от объёма доходных поступлений. Расходы осуществляются в пределах фактического наличия бюджетных средств на едином бюджетном счёте. При этом обязательно соблюдается две последовательные процедуры – санкционирование и финансирование.</a:t>
            </a:r>
          </a:p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Финансирование </a:t>
            </a:r>
            <a:r>
              <a:rPr lang="ru-RU" sz="1900" b="1" dirty="0">
                <a:latin typeface="Liberation Serif" pitchFamily="18" charset="0"/>
              </a:rPr>
              <a:t>заключается в расходовании бюджетных средств. </a:t>
            </a:r>
          </a:p>
          <a:p>
            <a:pPr marL="0" indent="0" algn="just">
              <a:buNone/>
            </a:pPr>
            <a:endParaRPr lang="ru-RU" sz="1900" b="1" dirty="0" smtClean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latin typeface="Liberation Serif" pitchFamily="18" charset="0"/>
              </a:rPr>
              <a:t>Задача </a:t>
            </a:r>
            <a:r>
              <a:rPr lang="ru-RU" sz="1900" b="1" dirty="0">
                <a:latin typeface="Liberation Serif" pitchFamily="18" charset="0"/>
              </a:rPr>
              <a:t>санкционирования расходов заключается в том, чтобы обеспечить принятие к финансированию только тех расходов, которые предусмотрены утверждённым законом (решением) о бюджете и обеспечены поступлениями в бюджет доходов.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Liberation Serif" pitchFamily="18" charset="0"/>
              </a:rPr>
              <a:t>РАСХОДЫ БЮДЖЕТА</a:t>
            </a:r>
            <a:endParaRPr lang="ru-RU" sz="3200" b="1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1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700" b="1" i="1" dirty="0" smtClean="0">
                <a:solidFill>
                  <a:schemeClr val="bg1"/>
                </a:solidFill>
                <a:latin typeface="Liberation Serif" pitchFamily="18" charset="0"/>
              </a:rPr>
              <a:t>СТРУКТУРА РАСХОДОВ ПО ИСПОЛНЕНИЮ БЮДЖЕТА КАМЕНСКОГО ГОРОДСКОГО ОКРУГА ЗА 2023 ГОД ПО ОСНОВНЫМ РАЗДЕЛАМ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Наибольшую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долю в расходах бюджета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составили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расходы по разделам: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Образование»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46,3%, 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«Жилищно - коммунальное хозяйство»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16,2%,</a:t>
            </a:r>
            <a:b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«Общегосударственные вопросы»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10,7%,  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«Культура, кинематография» - 8,1%,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Социальная политика»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7,8%,  «</a:t>
            </a:r>
            <a:r>
              <a:rPr lang="ru-RU" sz="2000" b="1" dirty="0">
                <a:solidFill>
                  <a:srgbClr val="0070C0"/>
                </a:solidFill>
                <a:latin typeface="Liberation Serif" pitchFamily="18" charset="0"/>
              </a:rPr>
              <a:t>Национальная экономика» - </a:t>
            </a:r>
            <a:r>
              <a:rPr lang="ru-RU" sz="2000" b="1" dirty="0" smtClean="0">
                <a:solidFill>
                  <a:srgbClr val="0070C0"/>
                </a:solidFill>
                <a:latin typeface="Liberation Serif" pitchFamily="18" charset="0"/>
              </a:rPr>
              <a:t>6,8% </a:t>
            </a:r>
            <a:r>
              <a:rPr lang="ru-RU" sz="2000" dirty="0">
                <a:solidFill>
                  <a:srgbClr val="0070C0"/>
                </a:solidFill>
                <a:latin typeface="Liberation Serif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Liberation Serif" pitchFamily="18" charset="0"/>
              </a:rPr>
            </a:br>
            <a:endParaRPr lang="ru-RU" sz="2000" dirty="0">
              <a:solidFill>
                <a:srgbClr val="0070C0"/>
              </a:solidFill>
              <a:latin typeface="Liberation Serif" pitchFamily="18" charset="0"/>
            </a:endParaRPr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227310"/>
              </p:ext>
            </p:extLst>
          </p:nvPr>
        </p:nvGraphicFramePr>
        <p:xfrm>
          <a:off x="107504" y="3140968"/>
          <a:ext cx="88569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ИСПОЛНЕНИЕ РАСХОДОВ БЮДЖЕТА ПО НАПРАВЛЕНИЮ ДЕЯТЕЛЬНОСТИ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 ЗА 2023 ГОД</a:t>
            </a:r>
            <a:r>
              <a:rPr lang="ru-RU" sz="2700" i="1" dirty="0" smtClean="0">
                <a:latin typeface="Liberation Serif" pitchFamily="18" charset="0"/>
              </a:rPr>
              <a:t>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209175"/>
              </p:ext>
            </p:extLst>
          </p:nvPr>
        </p:nvGraphicFramePr>
        <p:xfrm>
          <a:off x="179512" y="1556792"/>
          <a:ext cx="8712968" cy="49543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5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1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1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Раздел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Уточненная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роспись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(в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руб.)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Исполнено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за 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(в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руб.)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200" dirty="0" smtClean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0100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211 052 665,00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184 828 323,61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87,6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0200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2 207 700,00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2 207 600,00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0300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23 092 500,00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22 082 808,38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95,6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143 796 729,97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117 629 157,59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81,8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303 752 220,10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281 287 843,78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92,6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0600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ОХРАНА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19 568 500,00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12 926 512,80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66,1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0700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839 622 605,26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803 056 195,68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95,6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0800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147 438 000,00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140 481 380,74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95,3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139 002 285,10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134 555 409,38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96,8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ФИЗИЧЕСКАЯ КУЛЬТУРА И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35 511 507,00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32 777 448,25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92,3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1 258 000,00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1 258 000,00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  Обслуживание государственного и муниципального 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481,60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96,3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2281"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1 866 303 212,43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1 733 091 161,81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</a:rPr>
                        <a:t>92,9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1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Liberation Serif" pitchFamily="18" charset="0"/>
              </a:rPr>
              <a:t>Отчет для граждан </a:t>
            </a:r>
            <a:r>
              <a:rPr lang="ru-RU" dirty="0">
                <a:latin typeface="Liberation Serif" pitchFamily="18" charset="0"/>
              </a:rPr>
              <a:t>–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</a:t>
            </a:r>
            <a:r>
              <a:rPr lang="ru-RU" dirty="0" smtClean="0">
                <a:latin typeface="Liberation Serif" pitchFamily="18" charset="0"/>
              </a:rPr>
              <a:t>форме</a:t>
            </a:r>
            <a:endParaRPr lang="ru-RU" dirty="0">
              <a:latin typeface="Liberation Serif" pitchFamily="18" charset="0"/>
            </a:endParaRPr>
          </a:p>
          <a:p>
            <a:r>
              <a:rPr lang="ru-RU" b="1" dirty="0" smtClean="0">
                <a:latin typeface="Liberation Serif" pitchFamily="18" charset="0"/>
              </a:rPr>
              <a:t>Отчет </a:t>
            </a:r>
            <a:r>
              <a:rPr lang="ru-RU" dirty="0">
                <a:latin typeface="Liberation Serif" pitchFamily="18" charset="0"/>
              </a:rPr>
              <a:t>- состоит из источников и наборов данных, параметров и композиции элементов отчета муниципального образования на определенный период (отчетный финансовый год</a:t>
            </a:r>
            <a:r>
              <a:rPr lang="ru-RU" dirty="0" smtClean="0">
                <a:latin typeface="Liberation Serif" pitchFamily="18" charset="0"/>
              </a:rPr>
              <a:t>)</a:t>
            </a:r>
          </a:p>
          <a:p>
            <a:r>
              <a:rPr lang="ru-RU" b="1" dirty="0">
                <a:latin typeface="Liberation Serif" pitchFamily="18" charset="0"/>
              </a:rPr>
              <a:t>Доходы </a:t>
            </a:r>
            <a:r>
              <a:rPr lang="ru-RU" dirty="0">
                <a:latin typeface="Liberation Serif" pitchFamily="18" charset="0"/>
              </a:rPr>
              <a:t>– безвозмездные и безвозвратные поступления денежных средств в отчетном финансовом </a:t>
            </a:r>
            <a:r>
              <a:rPr lang="ru-RU" dirty="0" smtClean="0">
                <a:latin typeface="Liberation Serif" pitchFamily="18" charset="0"/>
              </a:rPr>
              <a:t>году</a:t>
            </a:r>
          </a:p>
          <a:p>
            <a:r>
              <a:rPr lang="ru-RU" b="1" dirty="0" smtClean="0">
                <a:latin typeface="Liberation Serif" pitchFamily="18" charset="0"/>
              </a:rPr>
              <a:t>Расходы </a:t>
            </a:r>
            <a:r>
              <a:rPr lang="ru-RU" dirty="0">
                <a:latin typeface="Liberation Serif" pitchFamily="18" charset="0"/>
              </a:rPr>
              <a:t>– выплачиваемые из бюджета денежные средства в соответствии с установленными полномочиями по расходным обязательствам в отчетном финансовом году</a:t>
            </a:r>
          </a:p>
          <a:p>
            <a:r>
              <a:rPr lang="ru-RU" dirty="0" smtClean="0">
                <a:latin typeface="Liberation Serif" pitchFamily="18" charset="0"/>
              </a:rPr>
              <a:t> </a:t>
            </a:r>
            <a:r>
              <a:rPr lang="ru-RU" b="1" dirty="0">
                <a:latin typeface="Liberation Serif" pitchFamily="18" charset="0"/>
              </a:rPr>
              <a:t>Профицит бюджета </a:t>
            </a:r>
            <a:r>
              <a:rPr lang="ru-RU" dirty="0">
                <a:latin typeface="Liberation Serif" pitchFamily="18" charset="0"/>
              </a:rPr>
              <a:t>– превышение доходов над </a:t>
            </a:r>
            <a:r>
              <a:rPr lang="ru-RU" dirty="0" smtClean="0">
                <a:latin typeface="Liberation Serif" pitchFamily="18" charset="0"/>
              </a:rPr>
              <a:t>расходами</a:t>
            </a:r>
          </a:p>
          <a:p>
            <a:r>
              <a:rPr lang="ru-RU" b="1" dirty="0">
                <a:latin typeface="Liberation Serif" pitchFamily="18" charset="0"/>
              </a:rPr>
              <a:t>Дефицит бюджета </a:t>
            </a:r>
            <a:r>
              <a:rPr lang="ru-RU" dirty="0">
                <a:latin typeface="Liberation Serif" pitchFamily="18" charset="0"/>
              </a:rPr>
              <a:t>– превышение расходов над доходами </a:t>
            </a:r>
            <a:endParaRPr lang="ru-RU" dirty="0" smtClean="0">
              <a:latin typeface="Liberation Serif" pitchFamily="18" charset="0"/>
            </a:endParaRPr>
          </a:p>
          <a:p>
            <a:r>
              <a:rPr lang="ru-RU" b="1" dirty="0">
                <a:latin typeface="Liberation Serif" pitchFamily="18" charset="0"/>
              </a:rPr>
              <a:t>Кредиторская задолженность </a:t>
            </a:r>
            <a:r>
              <a:rPr lang="ru-RU" dirty="0">
                <a:latin typeface="Liberation Serif" pitchFamily="18" charset="0"/>
              </a:rPr>
              <a:t>- суммы денежных средств муниципального образования, подлежащие уплате соответствующим юридическим или физическим </a:t>
            </a:r>
            <a:r>
              <a:rPr lang="ru-RU" dirty="0" smtClean="0">
                <a:latin typeface="Liberation Serif" pitchFamily="18" charset="0"/>
              </a:rPr>
              <a:t>лицам</a:t>
            </a:r>
          </a:p>
          <a:p>
            <a:r>
              <a:rPr lang="ru-RU" b="1" dirty="0" smtClean="0">
                <a:latin typeface="Liberation Serif" pitchFamily="18" charset="0"/>
              </a:rPr>
              <a:t>Дебиторская </a:t>
            </a:r>
            <a:r>
              <a:rPr lang="ru-RU" b="1" dirty="0">
                <a:latin typeface="Liberation Serif" pitchFamily="18" charset="0"/>
              </a:rPr>
              <a:t>задолженность </a:t>
            </a:r>
            <a:r>
              <a:rPr lang="ru-RU" dirty="0">
                <a:latin typeface="Liberation Serif" pitchFamily="18" charset="0"/>
              </a:rPr>
              <a:t>- суммы денежных средств (долгов), причитающихся муниципальному образованию, от юридических или физических лиц в итоге хозяйственных взаимоотношений с ними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Liberation Serif" pitchFamily="18" charset="0"/>
              </a:rPr>
              <a:t>ОСНОВНЫЕ ПОНЯТИЯ И </a:t>
            </a:r>
            <a:r>
              <a:rPr lang="ru-RU" sz="2800" b="1" i="1" dirty="0" smtClean="0">
                <a:latin typeface="Liberation Serif" pitchFamily="18" charset="0"/>
              </a:rPr>
              <a:t>ТЕРМИНЫ</a:t>
            </a:r>
            <a:endParaRPr lang="ru-RU" sz="28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726666"/>
              </p:ext>
            </p:extLst>
          </p:nvPr>
        </p:nvGraphicFramePr>
        <p:xfrm>
          <a:off x="251522" y="1300530"/>
          <a:ext cx="8640958" cy="544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866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effectLst/>
                          <a:latin typeface="Liberation Serif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2021 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2022 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2023 факт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год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Liberation Serif" pitchFamily="18" charset="0"/>
                        </a:rPr>
                        <a:t>расходы на душу населения в месяц</a:t>
                      </a:r>
                      <a:endParaRPr lang="ru-RU" sz="800" b="1" i="0" u="none" strike="noStrike" dirty="0"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1 422 045,04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52 089,56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4 340,80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1 547 580,06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58 179,70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4 848,31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1 733 091,16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65 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647,39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 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470,62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138 234,85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5 063,55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421,96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153 266,96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5 761,92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480,16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184 828,32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7 001,07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583,42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Национальная оборона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1 983,72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72,66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6,06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2 047,38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76,97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6,41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2 207,60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83,62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6,97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17 061,21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624,95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52,08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19 067,01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716,80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59,73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22 082,81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836,47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69,71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Национальная экономика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106 747,57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3 910,17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325,85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125 811,99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4 729,77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394,15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117 629,16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455,65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371,30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Жилищно - коммунальное хозяйство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204 052,99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7 474,47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622,87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243 137,73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9 140,52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761,71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281 287,84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10 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654,84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887,90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Охрана окружающей среды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1 793,27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65,69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5,47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5 213,96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196,01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16,33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12 926,51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489,64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40,80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Образование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700 264,77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25 650,72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2 137,56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736 404,00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27 684,36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2 307,03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803 056,20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30  418,8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 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534,90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Культура, кинематография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125 012,22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4 579,20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381,60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125 192,96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4 706,50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392,21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140 481,38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 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321,26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443,44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Социальная политика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111 199,99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4 073,26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339,44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117 832,83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4 429,81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369,15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134 555,41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 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096,80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424,73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Физическая культура и спорт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14 436,45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528,81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44,07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18 343,09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689,59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57,47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32 777,45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241,57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103,46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Средства массовой информации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1 258,00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46,08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3,84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1 258,00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47,29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3,94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1 258,00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47,65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3,97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9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4,15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0,16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0,01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0,48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0,02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Liberation Serif" pitchFamily="18" charset="0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6826" marR="6826" marT="6826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91056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Liberation Serif" pitchFamily="18" charset="0"/>
              </a:rPr>
              <a:t>РАСХОДЫ БЮДЖЕТА КАМЕНСКОГО ГОРОДСКОГО ОКРУГА ЗА 2023 ГОД НА ДУШУ </a:t>
            </a:r>
            <a:r>
              <a:rPr lang="ru-RU" sz="2400" b="1" i="1" dirty="0" smtClean="0">
                <a:latin typeface="Liberation Serif" pitchFamily="18" charset="0"/>
              </a:rPr>
              <a:t>НАСЕЛЕНИЯ </a:t>
            </a:r>
            <a:br>
              <a:rPr lang="ru-RU" sz="2400" b="1" i="1" dirty="0" smtClean="0">
                <a:latin typeface="Liberation Serif" pitchFamily="18" charset="0"/>
              </a:rPr>
            </a:br>
            <a:r>
              <a:rPr lang="ru-RU" sz="2400" b="1" i="1" dirty="0" smtClean="0">
                <a:latin typeface="Liberation Serif" pitchFamily="18" charset="0"/>
              </a:rPr>
              <a:t>                                                                                                      </a:t>
            </a:r>
            <a:r>
              <a:rPr lang="ru-RU" sz="1200" b="1" i="1" dirty="0" smtClean="0">
                <a:latin typeface="Liberation Serif" pitchFamily="18" charset="0"/>
              </a:rPr>
              <a:t>В ТЫС. РУБ.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94165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331582"/>
              </p:ext>
            </p:extLst>
          </p:nvPr>
        </p:nvGraphicFramePr>
        <p:xfrm>
          <a:off x="107504" y="116632"/>
          <a:ext cx="89289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3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059896"/>
              </p:ext>
            </p:extLst>
          </p:nvPr>
        </p:nvGraphicFramePr>
        <p:xfrm>
          <a:off x="251520" y="1412776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СОЦИАЛЬНО ЗНАЧИМЫЕ РАСХОДЫ БЮДЖЕТА</a:t>
            </a:r>
            <a:r>
              <a:rPr lang="ru-RU" sz="2700" dirty="0" smtClean="0">
                <a:latin typeface="Liberation Serif" pitchFamily="18" charset="0"/>
              </a:rPr>
              <a:t/>
            </a:r>
            <a:br>
              <a:rPr lang="ru-RU" sz="2700" dirty="0" smtClean="0"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 В 2023 ГОДУ,</a:t>
            </a:r>
            <a:r>
              <a:rPr lang="ru-RU" sz="2700" dirty="0" smtClean="0">
                <a:latin typeface="Liberation Serif" pitchFamily="18" charset="0"/>
              </a:rPr>
              <a:t/>
            </a:r>
            <a:br>
              <a:rPr lang="ru-RU" sz="2700" dirty="0" smtClean="0">
                <a:latin typeface="Liberation Serif" pitchFamily="18" charset="0"/>
              </a:rPr>
            </a:b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В СРАВНЕНИИ РАСХОДАМИ В 2022 ГОДУ </a:t>
            </a:r>
            <a:b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</a:t>
            </a:r>
            <a:r>
              <a:rPr lang="ru-RU" sz="27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                                                                         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(В ТЫС. РУБЛЕЙ</a:t>
            </a:r>
            <a:r>
              <a:rPr lang="ru-RU" sz="2000" b="1" dirty="0" smtClean="0">
                <a:latin typeface="Liberation Serif" pitchFamily="18" charset="0"/>
              </a:rPr>
              <a:t>)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8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800858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ОБРАЗОВАНИЕ В 2022, 2023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92" y="1988840"/>
            <a:ext cx="37055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8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552368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КУЛЬТУРУ В 2022, 2023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3924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0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566291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</a:t>
            </a:r>
            <a:r>
              <a:rPr lang="ru-RU" sz="2700" b="1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ЖИЛИЩНО-КОММУНАЛЬНОЕ ХОЗЯЙСТВО </a:t>
            </a: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В 2022, 2023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6"/>
            <a:ext cx="32403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30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256842"/>
              </p:ext>
            </p:extLst>
          </p:nvPr>
        </p:nvGraphicFramePr>
        <p:xfrm>
          <a:off x="251520" y="1772816"/>
          <a:ext cx="8642350" cy="48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ИСПОЛНЕНИЕ РАСХОДОВ БЮДЖЕТА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КАМЕНСКОГО ГОРОДСКОГО ОКРУГА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> НА СОЦИАЛЬНУЮ ПОЛИТИКУ В 2022, 2023 ГОДАХ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1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888432" cy="33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500" y="260648"/>
            <a:ext cx="900100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МУНИЦИПАЛЬНОЙ ПРОГРАММЫ  «УЛУЧШЕНИЕ ЖИЛИЩНЫХ</a:t>
            </a: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УСЛОВИЙ МОЛОДЫХ СЕМЕЙ КАМЕНСКОГО ГОРОДСКОГО ОКРУГА ДО 2026 ГОДА» ЗАПЛАНИРОВАНО И ИЗРАСХОДОВАНО 2 741 760,00 РУБ. В ТОМ ЧИСЛЕ ЗА СЧЕТ ФЕДЕРАЛЬНЫХ СРЕДСТВ  - 342 723,0 РУБ., ЗА СЧЕТ СРЕДСТВ ОБЛАСТНОГО БЮДЖЕТА – 1 052 637,0 РУБ., ЗА СЧЕТ СРЕДСТВ МЕСТНОГО БЮДЖЕТА – 1 346 400,0 РУБ.).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                                                             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ЗАКЛЮЧЕНО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СОГЛАШЕНИЕ С МИНИСТЕРСТВОМ         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СТРОИТЕЛЬСТВА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И РАЗВИТИЯ ИНФРАСТРУКТУРЫ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СВЕРДЛОВСКОЙ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ОБЛАСТИ О ПРЕДОСТАВЛЕНИИ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СУБСИДИЙ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НА СОФИНАНСИРОВАНИЕ СОЦИАЛЬНЫХ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ВЫПЛАТ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МОЛОДЫМ СЕМЬЯМ, ВЫДАНЫ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СВИДЕТЕЛЬСТВА 3 МОЛОДЫМ СЕМЬЯМ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(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С.ПОЗАРИХА, С.КЛЕВАКИНСКОЕ, С.НОВОИСЕТСКОЕ),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ПЕРВОЙ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СЕМЬЕЙ СРЕДСТВА СОЦИАЛЬНОЙ ВЫПЛАТЫ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НАПРАВЛЕНЫ НА ПОГАШЕНИЕ РАНЕЕ ВЗЯТОГО 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ИПОТЕЧНОГО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КРЕДИТА НА ПРИОБРЕТЕНИЕ ЖИЛОГО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ПОМЕЩЕНИЯ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В С.ПОЗАРИХА, ОБЩЕЙ ПЛОЩАДЬЮ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42,5 КВ.М,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ВТОРОЙ СЕМЬЕЙ ПРИОБРЕТЕНО ЖИЛОЕ ПОМЕЩЕНИЕ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В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Г.КАМЕНСК-УРАЛЬСКИЙ, ОБЩЕЙ ПЛОЩАДЬЮ 81,3 КВ.М,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ТРЕТЬЕЙ СЕМЬЕЙ ПРИОБРЕТЕНО ЖИЛОЕ ПОМЕЩЕНИЕ  </a:t>
            </a:r>
            <a:r>
              <a:rPr lang="ru-RU" sz="1300" b="1" i="1" dirty="0">
                <a:latin typeface="Liberation Serif" pitchFamily="18" charset="0"/>
              </a:rPr>
              <a:t/>
            </a:r>
            <a:br>
              <a:rPr lang="ru-RU" sz="1300" b="1" i="1" dirty="0"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В </a:t>
            </a: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С.НОВОИСЕТСКОЕ, ОБЩЕЙ ПЛОЩАДЬЮ 58,8 КВ.М.</a:t>
            </a:r>
            <a:r>
              <a:rPr lang="ru-RU" sz="1300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i="1" dirty="0">
                <a:solidFill>
                  <a:srgbClr val="7030A0"/>
                </a:solidFill>
                <a:latin typeface="Liberation Serif" pitchFamily="18" charset="0"/>
              </a:rPr>
            </a:br>
            <a:endParaRPr lang="ru-RU" sz="1300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40324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8423" y="404664"/>
            <a:ext cx="864096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</a:t>
            </a:r>
            <a:r>
              <a:rPr lang="ru-RU" sz="1800" b="1" i="1" dirty="0" smtClean="0">
                <a:latin typeface="Liberation Serif" pitchFamily="18" charset="0"/>
              </a:rPr>
              <a:t>РАМКАХ МУНИЦИПАЛЬНОЙ ПРОГРАММЫ «УЛУЧШЕНИЕ ЖИЛИЩНЫХ УСЛОВИЙ И ОБЕСПЕЧЕНИЕ ЖИЛЬЕМ ГРАЖДАН, ПРОЖИВАЮЩИХ НА ТЕРРИТОРИИ  КАМЕНСКОГО ГОРОДСКОГО ОКРУГА ДО 2026 ГОДА» ЗАПЛАНИРОВАНО И ИЗРАСХОДОВАНО 1 620 000,0 РУБ. </a:t>
            </a: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                                                                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  В РАМКАХ МЕРОПРИЯТИЯ «ПРИОБРЕТЕНИЕ ЖИЛЫХ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ПОМЕЩЕНИЙ В МУНИЦИПАЛЬНУЮ СОБСТВЕННОСТЬ» </a:t>
            </a:r>
            <a:r>
              <a:rPr lang="ru-RU" sz="1300" b="1" i="1" dirty="0">
                <a:latin typeface="Liberation Serif" pitchFamily="18" charset="0"/>
              </a:rPr>
              <a:t/>
            </a:r>
            <a:br>
              <a:rPr lang="ru-RU" sz="1300" b="1" i="1" dirty="0">
                <a:latin typeface="Liberation Serif" pitchFamily="18" charset="0"/>
              </a:rPr>
            </a:br>
            <a:r>
              <a:rPr lang="ru-RU" sz="1300" b="1" i="1" dirty="0" smtClean="0">
                <a:latin typeface="Liberation Serif" pitchFamily="18" charset="0"/>
              </a:rPr>
              <a:t>                                                                        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ПРИОБРЕТЕНЫ ДВЕ ОДНОКОМНАТНЫЕ                        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КВАРТИРЫ В С.КОЛЧЕДАН, ОБЩЕЙ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ПЛОЩАДЬЮ 31,7 КВ.М                                                     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И В С.КЛЕВАКИНСКОЕ,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300" b="1" i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                                              ОБЩЕЙ ПЛОЩАДЬЮ 40,3 КВ.М. </a:t>
            </a:r>
            <a:br>
              <a:rPr lang="ru-RU" sz="1300" b="1" i="1" dirty="0" smtClean="0">
                <a:solidFill>
                  <a:srgbClr val="7030A0"/>
                </a:solidFill>
                <a:latin typeface="Liberation Serif" pitchFamily="18" charset="0"/>
              </a:rPr>
            </a:br>
            <a:endParaRPr lang="ru-RU" sz="1300" b="1" i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78092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40960" cy="1828792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>
                <a:latin typeface="Liberation Serif" pitchFamily="18" charset="0"/>
              </a:rPr>
              <a:t/>
            </a:r>
            <a:br>
              <a:rPr lang="ru-RU" sz="1800" b="1" i="1" dirty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</a:t>
            </a:r>
            <a:r>
              <a:rPr lang="ru-RU" sz="1800" b="1" i="1" dirty="0" smtClean="0">
                <a:latin typeface="Liberation Serif" pitchFamily="18" charset="0"/>
              </a:rPr>
              <a:t>РАМКАХ МУНИЦИПАЛЬНОЙ ПРОГРАММЫ "КОМПЛЕКСНОЕ РАЗВИТИЕ СЕЛЬСКИХ ТЕРРИТОРИЙ КАМЕНСКОГО ГОРОДСКОГО ОКРУГА ДО 2026 ГОДА" ЗАПЛАНИРОВАНО И ИЗРАСХОДОВАНО 3 256 900,00 РУБ.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  В РАМКАХ МЕРОПРИЯТИЯ «УЛУЧШЕНИЕ ЖИЛИЩНЫХ УСЛОВИЙ ГРАЖДАН, ПРОЖИВАЮЩИХ НА СЕЛЬСКИХ ТЕРРИТОРИЯХ» РАСХОДЫ ОСУЩЕСТВЛЯЛИСЬ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 ИЗ ТРЕХ БЮДЖЕТОВ: ФЕДЕРАЛЬНОГО, ОБЛАСТНОГО И МЕСТНОГО.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ЗАКЛЮЧЕНЫ СОГЛАШЕНИЯ С МИНИСТЕРСТВОМ АПКИП СО О ПРЕДОСТАВЛЕНИИ СУБСИДИЙ НА СОФИНАНСИРОВАНИЕ МЕРОПРИЯТИЙ ПО УЛУЧШЕНИЮ ЖИЛИЩНЫХ УСЛОВИЙ ГРАЖДАН, ПРОЖИВАЮЩИХ НА СЕЛЬСКИХ ТЕРРИТОРИЯХ, ПРЕДУСМОТРЕНО 3 256 900,0 РУБ.: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  - СРЕДСТВА СУБСИДИЙ – 856 900,0 РУБ.,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 ИЗ НИХ СРЕДСТВА ФЕДЕРАЛЬНОГО БЮДЖЕТА  - 330 600,0 РУБ.,    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СРЕДСТВА ОБЛАСТНОГО БЮДЖЕТА  - 526 300,0 РУБ.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  - СРЕДСТВА МЕСТНОГО БЮДЖЕТА  - 2 400 000,0 РУБ. 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 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ВЫДАНЫ  СВИДЕТЕЛЬСТВА ДВУМ СЕМЬЯМ ИЗ С.ЧЕРЕМХОВО 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И ДВУМ СЕМЬЯМ ИЗ Д.ЧЕРНОУСОВА. 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/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СЕМЬЯМИ ПРИОБРЕТЕНЫ: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- ЖИЛОЕ ПОМЕЩЕНИЯ В С.ПОЗАРИХА, ОБЩЕЙ ПЛОЩАДЬЮ 48,5 КВ.М;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- ЖИЛОЙ ДОМ В Д.БЕЛОВОДЬЕ, ОБЩЕЙ ПЛОЩАДЬЮ 86,5 КВ.М;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- ЖИЛОЕ ПОМЕЩЕНИЕ В С.КЛЕВАКИНСКОЕ, ОБЩЕЙ ПЛОЩАДЬЮ 37,3 КВ.М;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  <a:t>- ЖИЛОЙ ДОМ В С.ЧЕРЕМХОВО, ОБЩЕЙ ПЛОЩАДЬЮ 68,9 КВ.М.</a:t>
            </a:r>
            <a:br>
              <a:rPr lang="ru-RU" sz="1600" b="1" dirty="0" smtClean="0">
                <a:solidFill>
                  <a:srgbClr val="7030A0"/>
                </a:solidFill>
                <a:latin typeface="Liberation Serif" pitchFamily="18" charset="0"/>
              </a:rPr>
            </a:br>
            <a:endParaRPr lang="ru-RU" sz="16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78092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37600"/>
              </p:ext>
            </p:extLst>
          </p:nvPr>
        </p:nvGraphicFramePr>
        <p:xfrm>
          <a:off x="251520" y="1916832"/>
          <a:ext cx="866901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effectLst/>
                <a:latin typeface="Liberation Serif" pitchFamily="18" charset="0"/>
              </a:rPr>
              <a:t>БЮДЖЕТНЫЙ ПРОЦЕСС - ЕЖЕГОДНОЕ ФОРМИРОВАНИЕ И </a:t>
            </a:r>
            <a:r>
              <a:rPr lang="ru-RU" sz="3100" b="1" i="1" dirty="0" smtClean="0">
                <a:latin typeface="Liberation Serif" pitchFamily="18" charset="0"/>
              </a:rPr>
              <a:t>ИСПОЛНЕНИЕ БЮДЖЕТА</a:t>
            </a:r>
            <a:r>
              <a:rPr lang="ru-RU" dirty="0">
                <a:effectLst/>
                <a:latin typeface="Liberation Serif" pitchFamily="18" charset="0"/>
              </a:rPr>
              <a:t/>
            </a:r>
            <a:br>
              <a:rPr lang="ru-RU" dirty="0">
                <a:effectLst/>
                <a:latin typeface="Liberation Serif" pitchFamily="18" charset="0"/>
              </a:rPr>
            </a:br>
            <a:endParaRPr lang="ru-RU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Liberation Serif" pitchFamily="18" charset="0"/>
              </a:rPr>
              <a:t>В РАМКАХ МУНИЦИПАЛЬНОЙ ПРОГРАММЫ "СТРОИТЕЛЬСТВО, ГАЗИФИКАЦИЯ НАСЕЛЕННЫХ ПУНКТОВ В КАМЕНСКОМ ГОРОДСКОМ ОКРУГЕ ДО 2026 ГОДА" ЗАПЛАНИРОВАНО 19 446 600,00 РУБ., РАСХОДЫ ЗА ГОД СОСТАВИЛИ 15 563 716,93 РУБ. И ИСПОЛНЕНЫ НА 80,0%.</a:t>
            </a:r>
            <a:endParaRPr lang="ru-RU" sz="2000" b="1" i="1" dirty="0">
              <a:latin typeface="Liberation Serif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76635" y="1628800"/>
            <a:ext cx="5015845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latin typeface="Liberation Serif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Liberation Serif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Liberation Serif" pitchFamily="18" charset="0"/>
              </a:rPr>
              <a:t>В 2023 ГОДУ ПРОВЕДЕНЫ СЛЕДУЮЩИЕ МЕРОПРИЯТИЯ: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Liberation Serif" pitchFamily="18" charset="0"/>
              </a:rPr>
              <a:t>- ГАЗОСНАБЖЕНИЕ ЖИЛЫХ ДОМОВ В Д. СОКОЛОВА КИСЛОВСКОЙ СЕЛЬСКОЙ АДМИНИСТРАЦИИ КАМЕНСКОГО ГО СВЕРДЛОВСКОЙ ОБЛАСТИ;</a:t>
            </a:r>
          </a:p>
          <a:p>
            <a:pPr marL="0" indent="0" algn="just">
              <a:buNone/>
            </a:pPr>
            <a:endParaRPr lang="ru-RU" sz="1400" b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Liberation Serif" pitchFamily="18" charset="0"/>
              </a:rPr>
              <a:t>- ПРОЕКТИРОВАНИЕ ОБЪЕКТА «ДК С. ПОКРОВСКОЕ КАМЕНСКИЙ РАЙОН СВЕРДЛОВСКОЙ ОБЛАСТИ»; </a:t>
            </a:r>
          </a:p>
          <a:p>
            <a:pPr marL="0" indent="0" algn="just">
              <a:buNone/>
            </a:pPr>
            <a:endParaRPr lang="ru-RU" sz="1400" b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7030A0"/>
                </a:solidFill>
                <a:latin typeface="Liberation Serif" pitchFamily="18" charset="0"/>
              </a:rPr>
              <a:t>- СТРОИТЕЛЬСТВО ХОККЕЙНОГО КОРТА С. ПОКРОВСКОЕ. </a:t>
            </a:r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3" y="1952419"/>
            <a:ext cx="3680742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4925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48878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18464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Liberation Serif" pitchFamily="18" charset="0"/>
              </a:rPr>
              <a:t>В РАМКАХ  МУНИЦИПАЛЬНОЙ ПРОГРАММЫ "РАЗВИТИЕ СИСТЕМЫ ОБРАЗОВАНИЯ МО "КАМЕНСКИЙ ГОРОДСКОЙ ОКРУГ" ДО 2026 ГОДА" ЗАПЛАНИРОВАНО 819 382 930,36 РУБ., РАСХОДЫ ЗА ГОД СОСТАВИЛИ  782 684 840,42 РУБ. И ИСПОЛНЕНЫ НА 95,5%.</a:t>
            </a:r>
            <a:endParaRPr lang="ru-RU" sz="1600" b="1" i="1" dirty="0">
              <a:latin typeface="Liberation Serif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5877" y="480064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            ПО СОСТОЯНИЮ НА 01.01.2024г. ЧИСЛЕННОСТЬ ДЕТЕЙ,              </a:t>
            </a:r>
          </a:p>
          <a:p>
            <a:r>
              <a:rPr lang="ru-RU" sz="1200" b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          ПОСЕЩАЮЩИХ ДЕТСКИЕ ДОШКОЛЬНЫЕ УЧРЕЖДЕНИЯ,  </a:t>
            </a:r>
          </a:p>
          <a:p>
            <a:r>
              <a:rPr lang="ru-RU" sz="1200" b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СОСТАВИЛА 1053 ЧЕЛОВЕКА, </a:t>
            </a:r>
          </a:p>
          <a:p>
            <a:endParaRPr lang="ru-RU" sz="1200" b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                В ТОМ ЧИСЛЕ ЯСЕЛЬНОГО ВОЗРАСТА 209 ЧЕЛОВЕК. </a:t>
            </a:r>
          </a:p>
          <a:p>
            <a:r>
              <a:rPr lang="ru-RU" sz="1200" b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СРЕДНЕЕ ЧИСЛО ГРУПП 62. </a:t>
            </a:r>
          </a:p>
          <a:p>
            <a:r>
              <a:rPr lang="ru-RU" sz="1200" b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                   НАПОЛНЯЕМОСТЬ ГРУПП НА 01.01.2024г.</a:t>
            </a:r>
          </a:p>
          <a:p>
            <a:r>
              <a:rPr lang="ru-RU" sz="1200" b="1" dirty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                               СОСТАВИЛА 17 ЧЕЛОВЕК. </a:t>
            </a:r>
            <a:endParaRPr lang="ru-RU" sz="12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276872"/>
            <a:ext cx="56166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ВСЕГО НА ДОШКОЛЬНОЕ ОБРАЗОВАНИЕ ЗАПЛАНИРОВАНО 269 371 900,0 РУБ. (В ТОМ ЧИСЛЕ ЗА СЧЕТ СРЕДСТВ ОБЛАСТНОГО БЮДЖЕТА  138 126 000,00 РУБ.)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 ИСПОЛНЕНО 248 976 339,0 РУБ.  (В ТОМ ЧИСЛЕ ЗА СЧЕТ СРЕДСТВ ОБЛАСТНОГО БЮДЖЕТА 129 027 459,47 РУБ.).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ПРЕДОСТАВЛЕНИЕ ОБЩЕДОСТУПНОГО БЕСПЛАТНОГО ДОШКОЛЬНОГО ОБРАЗОВАНИЯ ОСУЩЕСТВЛЯЕТСЯ</a:t>
            </a:r>
          </a:p>
          <a:p>
            <a:pPr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В 15 ДОШКОЛЬНЫХ ОБРАЗОВАТЕЛЬНЫХ ОРГАНИЗАЦИЯХ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62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Liberation Serif" pitchFamily="18" charset="0"/>
              </a:rPr>
              <a:t/>
            </a:r>
            <a:br>
              <a:rPr lang="ru-RU" sz="1800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ПОДПРОГРАММЫ "РАЗВИТИЕ СИСТЕМЫ ОБЩЕГО ОБРАЗОВАНИЯ В МО "КАМЕНСКИЙ ГОРОДСКОЙ ОКРУГ":</a:t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ЗАПЛАНИРОВАНО 452 203 977,06 РУБ., ИСПОЛНЕНО 437 568 287,89 РУБ.   </a:t>
            </a:r>
            <a:endParaRPr lang="ru-RU" sz="1600" b="1" i="1" dirty="0"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07540"/>
            <a:ext cx="604867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ПО СОСТОЯНИЮ НА 01.01.2024 Г. НА ТЕРРИТОРИИ МО «КАМЕНСКИЙ ГОРОДСКОЙ ОКРУГ» ФУНКЦИОНИРУЕТ 14 ОБЩЕОБРАЗОВАТЕЛЬНЫХ УЧРЕЖДЕНИЙ. 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ИЗ НИХ 11 КАЗЕННЫХ ОБЩЕОБРАЗОВАТЕЛЬНЫХ УЧРЕЖДЕНИЙ 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(В ТОМ ЧИСЛЕ 1 ОСНОВНАЯ ОБЩЕОБРАЗОВАТЕЛЬНАЯ ШКОЛА, 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9 СРЕДНИХ ОБЩЕОБРАЗОВАТЕЛЬНЫХ ШКОЛ, 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1 ВЕЧЕРНЯЯ ОБЩЕОБРАЗОВАТЕЛЬНАЯ ШКОЛА)  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И 3 АВТОНОМНЫХ УЧРЕЖДЕНИЯ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5013175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ОБЩАЯ ЧИСЛЕННОСТЬЮ  ОБУЧАЮЩИХСЯ 2977 ЧЕЛОВЕК.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 СРЕДНЕЕ ЧИСЛО КЛАССОВ 185.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 СРЕДНЯЯ НАПОЛНЯЕМОСТЬ КЛАССОВ НА 01.01.2024 СОСТАВИЛА 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16,1 ЧЕЛОВЕКА.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3168351" cy="367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1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i="1" dirty="0" smtClean="0">
                <a:latin typeface="Liberation Serif" pitchFamily="18" charset="0"/>
              </a:rPr>
              <a:t/>
            </a:r>
            <a:br>
              <a:rPr lang="ru-RU" sz="1800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2026 ГОДА" ЗАПЛАНИРОВАНО 189 815 900,0 РУБ., РАСХОДЫ ЗА ГОД СОСТАВИЛИ  182 659 356,43 РУБ. И ИСПОЛНЕНЫ НА 96,23%.</a:t>
            </a:r>
            <a:br>
              <a:rPr lang="ru-RU" sz="1800" b="1" i="1" dirty="0" smtClean="0">
                <a:latin typeface="Liberation Serif" pitchFamily="18" charset="0"/>
              </a:rPr>
            </a:br>
            <a:endParaRPr lang="ru-RU" sz="1800" b="1" i="1" dirty="0">
              <a:latin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619001"/>
            <a:ext cx="6048672" cy="28854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b="1" dirty="0" smtClean="0">
                <a:solidFill>
                  <a:srgbClr val="7030A0"/>
                </a:solidFill>
                <a:latin typeface="Liberation Serif" pitchFamily="18" charset="0"/>
              </a:rPr>
              <a:t>ПО ПОДПРОГРАММЕ "РАЗВИТИЕ ДОПОЛНИТЕЛЬНОГО ОБРАЗОВАНИЯ В СФЕРЕ КУЛЬТУРЫ" ЗАПЛАНИРОВАНО 22 713 700,0 РУБ., НАПРАВЛЕНО 22 017 585,43 РУБ. ДАННУЮ ПОДПРОГРАММУ РЕАЛИЗУЮТ 4 ДЕТСКИЕ ШКОЛЫ ИСКУССТВ. </a:t>
            </a:r>
          </a:p>
          <a:p>
            <a:pPr algn="just">
              <a:lnSpc>
                <a:spcPct val="150000"/>
              </a:lnSpc>
            </a:pPr>
            <a:r>
              <a:rPr lang="ru-RU" sz="1100" b="1" dirty="0" smtClean="0">
                <a:solidFill>
                  <a:srgbClr val="7030A0"/>
                </a:solidFill>
                <a:latin typeface="Liberation Serif" pitchFamily="18" charset="0"/>
              </a:rPr>
              <a:t>НА ОБЕСПЕЧЕНИЕ МЕРЫ СОЦИАЛЬНОЙ ПОДДЕРЖКИ ПО БЕСПЛАТНОМУ ПОЛУЧЕНИЮ ХУДОЖЕСТВЕННОГО ОБРАЗОВАНИЯ В ДШИ ИЗРАСХОДОВАНЫ СРЕДСТВА ОБЛАСТНОГО БЮДЖЕТА В РАЗМЕРЕ 1 275 700,0РУБ., НА КАПИТАЛЬНЫЙ РЕМОНТ ЗДАНИЙ И ПОМЕЩЕНИЙ, В КОТОРЫХ  РАЗМЕЩАЮТСЯ  МУНИЦИПАЛЬНЫЕ ДЕТСКИЕ ШКОЛЫ ИСКУССТВ, ЗАПЛАНИРОВАНО  813 200,00 РУБЛЕЙ,  РАСХОДЫ ЗА 2023 ГОД СОСТАВИЛИ 674 049,74 РУБЛЕЙ, ИСПОЛНЕНИЕ – 82,9 %. ВЫПОЛНЕНЫ РАБОТЫ  ПО РЕМОНТУ КРЫЛЬЦА МБУДО «КОЛЧЕДАНСКАЯ ДШИ»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2880320" cy="4143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59832" y="4504406"/>
            <a:ext cx="5760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100" b="1" dirty="0" smtClean="0">
                <a:solidFill>
                  <a:srgbClr val="7030A0"/>
                </a:solidFill>
                <a:latin typeface="Liberation Serif" pitchFamily="18" charset="0"/>
              </a:rPr>
              <a:t>ПО ПОДПРОГРАММЕ «РАЗВИТИЕ  КУЛЬТУРЫ  В КАМЕНСКОМ ГОРОДСКОМ ОКРУГЕ» УТВЕРЖДЕНЫ РАСХОДЫ В ОБЪЕМЕ 107 208 900,00 РУБЛЕЙ. НА ФИНАНСИРОВАНИЕ МУНИЦИПАЛЬНОГО БЮДЖЕТНОГО УЧРЕЖДЕНИЯ КУЛЬТУРЫ «КУЛЬТУРНО-ДОСУГОВЫЙ ЦЕНТР КАМЕНСКОГО ГОРОДСКОГО ОКРУГА» И МУНИЦИПАЛЬНОГО БЮДЖЕТНОГО УЧРЕЖДЕНИЯ КУЛЬТУРЫ «ЦЕНТРАЛЬНАЯ БИБЛИОТЕКА  ИЗРАСХОДОВАНО 102 726 157,53 РУБ. </a:t>
            </a:r>
          </a:p>
          <a:p>
            <a:endParaRPr lang="ru-RU" sz="1100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074448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latin typeface="Liberation Serif" pitchFamily="18" charset="0"/>
              </a:rPr>
              <a:t/>
            </a:r>
            <a:br>
              <a:rPr lang="ru-RU" sz="1800" b="1" i="1" dirty="0" smtClean="0">
                <a:latin typeface="Liberation Serif" pitchFamily="18" charset="0"/>
              </a:rPr>
            </a:br>
            <a:r>
              <a:rPr lang="ru-RU" sz="1800" b="1" i="1" dirty="0" smtClean="0">
                <a:latin typeface="Liberation Serif" pitchFamily="18" charset="0"/>
              </a:rPr>
              <a:t>В РАМКАХ ПОДПРОГРАММЫ «РАЗВИТИЕ ФИЗИЧЕСКОЙ КУЛЬТУРЫ И СПОРТА В КАМЕНСКОМ ГОРОДСКОМ ОКРУГЕ» ПРОИЗВЕДЕНЫ РАСХОДЫ В РАЗМЕРЕ 16 665 014,81 РУБ. РАСХОДЫ ОСУЩЕСТВЛЯЛИСЬ МБУ  «ФИЗКУЛЬТУРНО-СПОРТИВНЫЙ КОМПЛЕКС КАМЕНСКОГО ГОРОДСКОГО ОКРУГА» И МБУДО «КАМЕНСКАЯ СПОРТИВНАЯ ШКОЛА» </a:t>
            </a:r>
            <a:br>
              <a:rPr lang="ru-RU" sz="1800" b="1" i="1" dirty="0" smtClean="0">
                <a:latin typeface="Liberation Serif" pitchFamily="18" charset="0"/>
              </a:rPr>
            </a:br>
            <a:endParaRPr lang="ru-RU" sz="1800" b="1" i="1" dirty="0">
              <a:latin typeface="Liberation Serif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88841"/>
            <a:ext cx="3024335" cy="389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31841" y="2132856"/>
            <a:ext cx="590465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В РАМКАХ</a:t>
            </a:r>
            <a:r>
              <a:rPr lang="ru-RU" sz="1200" b="1" i="1" dirty="0" smtClean="0">
                <a:solidFill>
                  <a:srgbClr val="7030A0"/>
                </a:solidFill>
                <a:latin typeface="Liberation Serif" pitchFamily="18" charset="0"/>
              </a:rPr>
              <a:t> </a:t>
            </a:r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ПОДПРОГРАММЫ "РАЗВИТИЕ ИНФРАСТРУКТУРЫ ОБЪЕКТОВ СПОРТА КАМЕНСКОГО ГОРОДСКОГО ОКРУГА" ПРОИЗВЕДЕНЫ РАСХОДЫ В РАЗМЕРЕ 1 156 426,84 РУБ.</a:t>
            </a:r>
          </a:p>
          <a:p>
            <a:endParaRPr lang="ru-RU" sz="1200" b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НА КАПИТАЛЬНЫЙ РЕМОНТ СПОРТИВНЫХ ОБЪЕКТОВ НА ТЕРРИТОРИИ КАМЕНСКОГО ГОРОДСКОГО ОКРУГА ИЗРАСХОДОВАНО 157 433,13 РУБ. </a:t>
            </a:r>
          </a:p>
          <a:p>
            <a:endParaRPr lang="ru-RU" sz="1200" b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РАСХОДЫ ПРОИЗВОДИЛИСЬ НА ТЕХНИЧЕСКОЕ ОБСЛЕДОВАНИЕ ОБЪЕКТА «ПОЗАРИХИНСКИЙ СПОРТИВНЫЙ КЛУБ». </a:t>
            </a:r>
          </a:p>
          <a:p>
            <a:endParaRPr lang="ru-RU" sz="1200" b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НА СОЗДАНИЕ СПОРТИВНЫХ ПЛОЩАДОК (ОСНАЩЕНИЕ СПОРТИВНЫМ ОБОРУДОВАНИЕМ) ДЛЯ ЗАНЯТИЙ УЛИЧНОЙ ГИМНАСТИКОЙ ЗА СЧЕТ СРЕДСТВ ОБЛАСТНОГО БЮДЖЕТА ИЗРАСХОДОВАНО 199 800,0РУБ.</a:t>
            </a:r>
          </a:p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В РАМКАХ СОФИНАНСИРОВАНИЯ ИЗРАСХОДОВАНО 199 934,40 РУБЛЕЙ. ПРОВЕДЕНЫ РАБОТЫ ПО СОЗДАНИЮ МНОГОФУНКЦИОНАЛЬНОЙ СПОРТИВНОЙ ПЛОЩАДКИ В С. НОВОИСЕТСКОЕ. </a:t>
            </a:r>
          </a:p>
          <a:p>
            <a:endParaRPr lang="ru-RU" sz="1200" b="1" dirty="0" smtClean="0">
              <a:solidFill>
                <a:srgbClr val="7030A0"/>
              </a:solidFill>
              <a:latin typeface="Liberation Serif" pitchFamily="18" charset="0"/>
            </a:endParaRPr>
          </a:p>
          <a:p>
            <a:r>
              <a:rPr lang="ru-RU" sz="1200" b="1" dirty="0" smtClean="0">
                <a:solidFill>
                  <a:srgbClr val="7030A0"/>
                </a:solidFill>
                <a:latin typeface="Liberation Serif" pitchFamily="18" charset="0"/>
              </a:rPr>
              <a:t>НА ОПЛАТУ РАБОТ ПО УСТРОЙСТВУ СПОРТИВНОЙ ПЛОЩАДКИ ДЛЯ ЗАНЯТИЙ ГИМНАСТИКОЙ ИЗРАСХОДОВАНО 599 259,31 РУБЛЕЙ.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0466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193050"/>
              </p:ext>
            </p:extLst>
          </p:nvPr>
        </p:nvGraphicFramePr>
        <p:xfrm>
          <a:off x="179512" y="1196752"/>
          <a:ext cx="8712968" cy="5319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32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69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9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Код программы 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Наименование программы (подпрограммы)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Уточненный план на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Исполнено за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% исполнения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2024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2025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2026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6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Муниципальные программы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795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258,8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666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960,3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92,9%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1 858 936,6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1 733 727,0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1 817 798,7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Liberation Serif" pitchFamily="18" charset="0"/>
                        </a:rPr>
                        <a:t>01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"Улучшение жилищных условий молодых семей Каменского городского округа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741,8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741,8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1 500,0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itchFamily="18" charset="0"/>
                        </a:rPr>
                        <a:t>011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Подпрограмма "Предоставление региональной поддержки молодым семьям на улучшение жилищных условий до 2026 года""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0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500,0  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012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Подпрограмма "Обеспечение жильем молодых семей Каменского городского округа до 2026 года"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741,8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741,8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1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000,0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4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Liberation Serif" pitchFamily="18" charset="0"/>
                        </a:rPr>
                        <a:t>02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"Улучшение жилищных условий граждан, проживающих на территории Каменского городского округа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620,00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620,00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3 600,0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3 600,0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3 600,0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8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Liberation Serif" pitchFamily="18" charset="0"/>
                        </a:rPr>
                        <a:t>03</a:t>
                      </a:r>
                      <a:endParaRPr lang="ru-RU" sz="120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"Комплексное развитие сельских территорий Каменского городского округа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256,90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256,90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2 200,0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8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Liberation Serif" pitchFamily="18" charset="0"/>
                        </a:rPr>
                        <a:t>04</a:t>
                      </a:r>
                      <a:endParaRPr lang="ru-RU" sz="120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"Профилактика правонарушений, терроризма и экстремизма, совершенствование гармонизации межнациональных и межэтнических отношений в Каменском городском округе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390,30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390,22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75,0  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475,0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2023 ГОДУ  </a:t>
            </a:r>
            <a:r>
              <a:rPr lang="ru-RU" sz="2000" b="1" i="1" dirty="0" smtClean="0">
                <a:latin typeface="Liberation Serif" pitchFamily="18" charset="0"/>
              </a:rPr>
              <a:t>в </a:t>
            </a:r>
            <a:r>
              <a:rPr lang="ru-RU" sz="2000" b="1" i="1" dirty="0" err="1" smtClean="0">
                <a:latin typeface="Liberation Serif" pitchFamily="18" charset="0"/>
              </a:rPr>
              <a:t>тыс.руб</a:t>
            </a:r>
            <a:r>
              <a:rPr lang="ru-RU" sz="2700" b="1" i="1" dirty="0" smtClean="0">
                <a:latin typeface="Liberation Serif" pitchFamily="18" charset="0"/>
              </a:rPr>
              <a:t>.   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70807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086850"/>
              </p:ext>
            </p:extLst>
          </p:nvPr>
        </p:nvGraphicFramePr>
        <p:xfrm>
          <a:off x="179512" y="1039783"/>
          <a:ext cx="8712968" cy="5759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6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6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itchFamily="18" charset="0"/>
                        </a:rPr>
                        <a:t>Код программы 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Наименование программы (подпрограммы)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Уточненный план на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Исполнено за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 </a:t>
                      </a:r>
                      <a:endParaRPr lang="ru-RU" sz="1100" dirty="0" smtClean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% исполнения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2024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2025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2026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Liberation Serif" pitchFamily="18" charset="0"/>
                        </a:rPr>
                        <a:t>05</a:t>
                      </a:r>
                      <a:endParaRPr lang="ru-RU" sz="12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и повышение эффективности деятельности органов местного самоуправления Каменского городского округа до 2026 года"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951,80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883,93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97,7%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    3015,0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3014,5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Liberation Serif" pitchFamily="18" charset="0"/>
                        </a:rPr>
                        <a:t> 3014,5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051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"Развитие муниципальной службы и противодействие коррупции в Каменском городском округе на 2021 - 2026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499,3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499,1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632,0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632,0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632,0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052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"Развитие информации и средств массовой информации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452,5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384,8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97,2%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2383,0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2382,5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2382,5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060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"Социальная поддержка в Каменском городском округе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120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371,0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116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691,7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96,9%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110 476,9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114 479,6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118 423,9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070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системы гражданской обороны, защита населения и территории от чрезвычайных ситуаций, совершенствование первичных мер пожарной безопасности на территории Каменского городского округа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328,2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21 381,1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95,8%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26 385,0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25 512,0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26 453,2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080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"Повышение безопасности дорожного движения на территории Каменского городского округа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137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081,5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650,5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82,2%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166 992,0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159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691,1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160 640,0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2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081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"Повышение безопасности дорожного движения на территории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304,9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293,0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99,8%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11 500,0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11 500,0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11 500,0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082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"Повышение безопасности дорожного движения на территории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129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776,6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105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357,5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81,2%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155 492,0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148 191,1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149 140,0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93610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2023 ГОДУ </a:t>
            </a:r>
            <a:r>
              <a:rPr lang="ru-RU" sz="2000" b="1" i="1" dirty="0" smtClean="0">
                <a:latin typeface="Liberation Serif" pitchFamily="18" charset="0"/>
              </a:rPr>
              <a:t>в тыс. руб</a:t>
            </a:r>
            <a:r>
              <a:rPr lang="ru-RU" sz="2000" b="1" i="1" dirty="0">
                <a:latin typeface="Liberation Serif" pitchFamily="18" charset="0"/>
              </a:rPr>
              <a:t>.</a:t>
            </a:r>
            <a:r>
              <a:rPr lang="ru-RU" sz="2000" b="1" i="1" dirty="0" smtClean="0">
                <a:latin typeface="Liberation Serif" pitchFamily="18" charset="0"/>
              </a:rPr>
              <a:t>                                                                                                                                                                          </a:t>
            </a: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93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74320"/>
              </p:ext>
            </p:extLst>
          </p:nvPr>
        </p:nvGraphicFramePr>
        <p:xfrm>
          <a:off x="179512" y="1340768"/>
          <a:ext cx="8712968" cy="515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4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Код программы 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Наименование программы (подпрограммы)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Уточненный план на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</a:t>
                      </a:r>
                      <a:r>
                        <a:rPr lang="ru-RU" sz="1100" baseline="0" dirty="0" smtClean="0"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Исполнено за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 </a:t>
                      </a:r>
                      <a:endParaRPr lang="ru-RU" sz="1100" dirty="0" smtClean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% исполнения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2024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2025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2026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81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090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жилищно-коммунального хозяйства и повышение энергетической эффективности в Каменском городском округе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182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396,8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169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173,8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92,8%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85 033,4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10 400,0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10 400,0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0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091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"Развитие и модернизация объектов коммунальной инфраструктуры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923,3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755,0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79,1%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42 427,3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8 500,0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8 500,0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1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092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"Чистая вода"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118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553,5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118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499,2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42 206,1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1 500,0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500,0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1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093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"Энергосбережение и повышение энергетической эффективности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920,0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919,6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"Строительство, газификация населенных пунктов в Каменском городском округе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19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446,6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563,7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11 550,4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1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110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градостроительной деятельности в МО "Каменский городской округ"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880,0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880,0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250,0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1 700,0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700,0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120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"Благоустройство и охрана окружающей среды в Каменском городском округе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60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422,2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50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802,8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84,1%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76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940,2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83 921,4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84 207,3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130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"Переселение граждан из ветхого и аварийного жилищного фонда в Каменском городском округе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027,0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016,4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2 100,0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2 100,0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2 100,0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2023 ГОДУ </a:t>
            </a:r>
            <a:r>
              <a:rPr lang="ru-RU" sz="2000" b="1" i="1" dirty="0">
                <a:latin typeface="Liberation Serif" pitchFamily="18" charset="0"/>
              </a:rPr>
              <a:t>в </a:t>
            </a:r>
            <a:r>
              <a:rPr lang="ru-RU" sz="2000" b="1" i="1" dirty="0" smtClean="0">
                <a:latin typeface="Liberation Serif" pitchFamily="18" charset="0"/>
              </a:rPr>
              <a:t>тыс. руб</a:t>
            </a:r>
            <a:r>
              <a:rPr lang="ru-RU" sz="2000" b="1" i="1" dirty="0">
                <a:latin typeface="Liberation Serif" pitchFamily="18" charset="0"/>
              </a:rPr>
              <a:t>.</a:t>
            </a:r>
            <a:r>
              <a:rPr lang="ru-RU" sz="2000" b="1" i="1" dirty="0" smtClean="0">
                <a:latin typeface="Liberation Serif" pitchFamily="18" charset="0"/>
              </a:rPr>
              <a:t>                                                                                                                                                                             </a:t>
            </a: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110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113367"/>
              </p:ext>
            </p:extLst>
          </p:nvPr>
        </p:nvGraphicFramePr>
        <p:xfrm>
          <a:off x="251520" y="1412776"/>
          <a:ext cx="8712968" cy="5266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4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Код программы 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Наименование программы (подпрограммы)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Уточненный план на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</a:t>
                      </a:r>
                      <a:r>
                        <a:rPr lang="ru-RU" sz="1100" baseline="0" dirty="0" smtClean="0"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Исполнено за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 </a:t>
                      </a:r>
                      <a:endParaRPr lang="ru-RU" sz="1100" dirty="0" smtClean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% исполнения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2024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2025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2026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140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"Обеспечение деятельности Администрации Каменского городского округа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156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436,4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137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588,2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88,0%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169 666,3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154 165,3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148 211,0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8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150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"Содействие развитию малого и среднего предпринимательства, поддержка сельского хозяйства в Каменском городском округе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499,0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499,0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499,0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499,0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499,0</a:t>
                      </a:r>
                      <a:endParaRPr lang="ru-RU" sz="1100" b="1" i="0" u="none" strike="noStrike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160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"Управление муниципальными финансами Каменского городского округа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943,4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907,5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99,8%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18 044,0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18 739,1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19 391,5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162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"Управление муниципальным долгом"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0,48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96,3%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16,0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163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"Управление муниципальными финансами Каменского городского округа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942,9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907,0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99,8%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18 028,0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18 733,1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19 386,5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170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"Управление муниципальной собственностью и земельными ресурсами муниципального образования "Каменский городской округ"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922,0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17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337,1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75,6%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25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070,0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25 828,2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26 353,5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171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"Управление муниципальной собственностью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797,0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222,0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62,1%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897,0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6 897,0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6 897,0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172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"Управление земельными ресурсами, расположенными на территории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193,7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45,9%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600,0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2 600,0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2 600,0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2023 ГОДУ </a:t>
            </a:r>
            <a:r>
              <a:rPr lang="ru-RU" sz="2000" b="1" i="1" dirty="0">
                <a:latin typeface="Liberation Serif" pitchFamily="18" charset="0"/>
              </a:rPr>
              <a:t>в </a:t>
            </a:r>
            <a:r>
              <a:rPr lang="ru-RU" sz="2000" b="1" i="1" dirty="0" smtClean="0">
                <a:latin typeface="Liberation Serif" pitchFamily="18" charset="0"/>
              </a:rPr>
              <a:t>тыс. руб.   </a:t>
            </a: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07281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694159"/>
              </p:ext>
            </p:extLst>
          </p:nvPr>
        </p:nvGraphicFramePr>
        <p:xfrm>
          <a:off x="251520" y="1484784"/>
          <a:ext cx="8712968" cy="4888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65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Код программы 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Наименование программы (подпрограммы)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Уточненный план на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</a:t>
                      </a:r>
                      <a:r>
                        <a:rPr lang="ru-RU" sz="1100" baseline="0" dirty="0" smtClean="0"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Исполнено за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 </a:t>
                      </a:r>
                      <a:endParaRPr lang="ru-RU" sz="1100" dirty="0" smtClean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% исполнения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2024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2025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2026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8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173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"Управление муниципальной собственностью и земельными ресурсами Муниципального образования "Каменский городской округ"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13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525,5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921,4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88,1%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15 573,0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16 331,2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16 856,5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180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системы образования МО "Каменский городской округ"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819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382,9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782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684,8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95,5%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896 939,9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919 818,4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957 894,3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181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"Развитие системы дошкольного образования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269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371,9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248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976,3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92,4%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298 699,4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311 605,2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325 657,9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9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182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"Развитие системы общего образования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452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204,0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437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568,3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96,8%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471 753,1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492 576,8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517 877,9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183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"Развитие системы дополнительного образования, отдыха и оздоровления детей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43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982,6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43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889,8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99,8%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49 752,3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51 156,6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52 718,0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184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"Укрепление и развитие материально-технической базы образовательных организаций МО "Каменский городской округ"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910,0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164,1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95,3%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29 210,1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20 301,1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801,1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185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"Развитие системы образования МО "Каменский городской округ"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37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914,5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37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086,3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97,8%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47 525,0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44 178,7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45 839,4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2023 ГОДУ</a:t>
            </a:r>
            <a:r>
              <a:rPr lang="ru-RU" sz="2000" b="1" i="1" dirty="0" smtClean="0">
                <a:latin typeface="Liberation Serif" pitchFamily="18" charset="0"/>
              </a:rPr>
              <a:t> </a:t>
            </a:r>
            <a:r>
              <a:rPr lang="ru-RU" sz="2000" b="1" i="1" dirty="0">
                <a:latin typeface="Liberation Serif" pitchFamily="18" charset="0"/>
              </a:rPr>
              <a:t>в </a:t>
            </a:r>
            <a:r>
              <a:rPr lang="ru-RU" sz="2000" b="1" i="1" dirty="0" smtClean="0">
                <a:latin typeface="Liberation Serif" pitchFamily="18" charset="0"/>
              </a:rPr>
              <a:t>тыс. руб.    </a:t>
            </a: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9124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124744"/>
            <a:ext cx="864096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dirty="0">
              <a:latin typeface="Liberation Serif" pitchFamily="18" charset="0"/>
            </a:endParaRPr>
          </a:p>
          <a:p>
            <a:pPr marL="0" indent="0">
              <a:buNone/>
            </a:pPr>
            <a:endParaRPr lang="ru-RU" sz="1700" b="1" dirty="0" smtClean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0099"/>
                </a:solidFill>
                <a:latin typeface="Liberation Serif" pitchFamily="18" charset="0"/>
              </a:rPr>
              <a:t>Составление </a:t>
            </a: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бюджетной отчетности: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осуществляет Финансовое управление Администрации Каменского городского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округа</a:t>
            </a: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Внешняя проверка годового отчета об исполнении бюджета МО «Каменский городской округ»: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годовой отчет об исполнении бюджета до его рассмотрения  Думой Каменского городского округа подлежит внешней проверке, которая включает подготовку заключения на годовой отчет об исполнении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бюджета</a:t>
            </a: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С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проектом решения можно ознакомиться на официальном сайте Администрации Каменского городского округа</a:t>
            </a:r>
          </a:p>
          <a:p>
            <a:pPr marL="0" indent="0">
              <a:buNone/>
            </a:pPr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1700" b="1" dirty="0">
                <a:solidFill>
                  <a:srgbClr val="000099"/>
                </a:solidFill>
                <a:latin typeface="Liberation Serif" pitchFamily="18" charset="0"/>
              </a:rPr>
              <a:t>Утверждение отчета: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отчет об исполнении бюджета утвержден Решением Думы Каменского городского округа от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23.05.2024г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№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359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«Об исполнении бюджета муниципального образования «Каменский городской округ» за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2023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год», размещен на сайте Думы муниципального  </a:t>
            </a:r>
            <a:r>
              <a:rPr lang="ru-RU" sz="1700" dirty="0" smtClean="0">
                <a:solidFill>
                  <a:srgbClr val="000099"/>
                </a:solidFill>
                <a:latin typeface="Liberation Serif" pitchFamily="18" charset="0"/>
              </a:rPr>
              <a:t>образования </a:t>
            </a:r>
            <a:r>
              <a:rPr lang="ru-RU" sz="1700" dirty="0">
                <a:solidFill>
                  <a:srgbClr val="000099"/>
                </a:solidFill>
                <a:latin typeface="Liberation Serif" pitchFamily="18" charset="0"/>
              </a:rPr>
              <a:t>«Каменский городской округ»</a:t>
            </a:r>
          </a:p>
          <a:p>
            <a:endParaRPr lang="ru-RU" sz="1700" dirty="0">
              <a:solidFill>
                <a:srgbClr val="000099"/>
              </a:solidFill>
              <a:latin typeface="Liberation Serif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Liberation Serif" pitchFamily="18" charset="0"/>
              </a:rPr>
              <a:t/>
            </a:r>
            <a:br>
              <a:rPr lang="ru-RU" sz="3100" b="1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ЭТАПЫ СОСТАВЛЕНИЯ БЮДЖЕТНОЙ ОТЧЕТНОСТИ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29819"/>
              </p:ext>
            </p:extLst>
          </p:nvPr>
        </p:nvGraphicFramePr>
        <p:xfrm>
          <a:off x="251520" y="1484784"/>
          <a:ext cx="8712968" cy="4971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2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20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Код программы 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Наименование программы (подпрограммы)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Уточненный план на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</a:t>
                      </a:r>
                      <a:r>
                        <a:rPr lang="ru-RU" sz="1100" baseline="0" dirty="0" smtClean="0">
                          <a:effectLst/>
                          <a:latin typeface="Liberation Serif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Исполнено за </a:t>
                      </a:r>
                      <a:r>
                        <a:rPr lang="ru-RU" sz="1100" dirty="0" smtClean="0">
                          <a:effectLst/>
                          <a:latin typeface="Liberation Serif" pitchFamily="18" charset="0"/>
                        </a:rPr>
                        <a:t>2023 год </a:t>
                      </a:r>
                      <a:endParaRPr lang="ru-RU" sz="1100" dirty="0" smtClean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itchFamily="18" charset="0"/>
                        </a:rPr>
                        <a:t>% исполнения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2024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2025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План на 2026 год</a:t>
                      </a:r>
                      <a:endParaRPr lang="ru-RU" sz="11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42854" marR="4285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8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190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2026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189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815,9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182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659,4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96,2%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240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679,7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246 083,4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250 735,5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191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"Развитие дополнительного образования в сфере культуры"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713,7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017,6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96,9%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28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745,7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28 361,6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29 288,4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192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"Патриотическое воспитание молодежи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233,0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232,8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99,9%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2 913,6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2 934,6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3 027,8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4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193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"Развитие культуры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107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208,9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102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726,2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95,8%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136 140,0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139 795,9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140 689,6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194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"Обеспечение реализации муниципальной программы "Развитие культуры, физкультуры, спорта, молодежной политики, дополнительного образования в сфере культуры и спорта в Каменском городском округе до 2026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40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343,0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39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861,4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98,8%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50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095,0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51 768,8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53 717,6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195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"Развитие физической культуры и спорта в Каменском городском округе"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17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560,1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16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665,0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94,9%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  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21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952,9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22 590,0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23 379,6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7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196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Подпрограмма "Развитие инфраструктуры объектов спорта Каменского городского округа"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757,2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156,4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65,8%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832,5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632,5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632,5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7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/>
                        </a:rPr>
                        <a:t>200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Муниципальная программа "Формирование современной городской среды на территории Каменского городского округа на 2018-2027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26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344,6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23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231,5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88,2%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15 519,7  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00244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  <a:t/>
            </a:r>
            <a:br>
              <a:rPr lang="ru-RU" sz="2700" b="1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ИСПОЛНЕНИЕ БЮДЖЕТА  НА РЕАЛИЗАЦИЮ МУНИЦИПАЛЬНЫХ ПРОГРАММ В 2023 ГОДУ </a:t>
            </a:r>
            <a:r>
              <a:rPr lang="ru-RU" sz="2000" b="1" i="1" dirty="0">
                <a:latin typeface="Liberation Serif" pitchFamily="18" charset="0"/>
              </a:rPr>
              <a:t>в </a:t>
            </a:r>
            <a:r>
              <a:rPr lang="ru-RU" sz="2000" b="1" i="1" dirty="0" smtClean="0">
                <a:latin typeface="Liberation Serif" pitchFamily="18" charset="0"/>
              </a:rPr>
              <a:t>тыс. руб.   </a:t>
            </a: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                                                                               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93026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СТРУКТУРА РАСХОДОВ БЮДЖЕТА КАМЕНСКОГО ГОРОДСКОГО ОКРУГА НА 2019 – 2023 ГОДЫ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661703"/>
              </p:ext>
            </p:extLst>
          </p:nvPr>
        </p:nvGraphicFramePr>
        <p:xfrm>
          <a:off x="323528" y="1700808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1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3654398"/>
              </p:ext>
            </p:extLst>
          </p:nvPr>
        </p:nvGraphicFramePr>
        <p:xfrm>
          <a:off x="179512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9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197247"/>
              </p:ext>
            </p:extLst>
          </p:nvPr>
        </p:nvGraphicFramePr>
        <p:xfrm>
          <a:off x="179512" y="1628774"/>
          <a:ext cx="8640638" cy="482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МУНИЦИПАЛЬНЫЙ ДОЛГ МО «КАМЕНСКИЙ ГОРОДСКОЙ ОКРУГ» ПО СОСТОЯНИЮ 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НА 01 ЯНВАРЯ 2014-2023 ГОДОВ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26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846508"/>
              </p:ext>
            </p:extLst>
          </p:nvPr>
        </p:nvGraphicFramePr>
        <p:xfrm>
          <a:off x="871538" y="1916832"/>
          <a:ext cx="740886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Liberation Serif" pitchFamily="18" charset="0"/>
              </a:rPr>
              <a:t>ПОЛУЧЕНИЕ КРЕДИТОВ ОТ ДРУГИХ БЮДЖЕТОВ 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БЮДЖЕТНОЙ СИСТЕМЫ                            РОССИЙСКОЙ ФЕДЕРАЦИИ (ИЗ ОБЛАСТНОГО БЮДЖЕТА)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997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117981"/>
              </p:ext>
            </p:extLst>
          </p:nvPr>
        </p:nvGraphicFramePr>
        <p:xfrm>
          <a:off x="179512" y="1124744"/>
          <a:ext cx="8784976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2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2023 </a:t>
                      </a: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план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2023 </a:t>
                      </a: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темп роста в %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доходов местного бюджета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62 564,00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65 681,06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63 154,40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65 647,40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103,9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жилищно-коммунальное хозяйство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9 313,90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10 654,80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образование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29 692,10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30 418,80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культуру и кинематографию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5 433,90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5 321,30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социальную политику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4 306,90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5 096,80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физическую культуру и спорт в расчете на 1 жителя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1 347,50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1 241,60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9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расходов местного бюджета на содержание органов местного самоуправления в расчете на 1 единицу штатной численности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890,30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9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Количество субъектов малого и среднего предпринимательства, которым оказана государственная поддержка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7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протяженности автомобильных дорог общего пользования местного значения, не отвечающих нормативы требованиям, в общей протяженности автомобильных дорог общего пользования местного значения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33,43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35,90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Liberation Serif" pitchFamily="18" charset="0"/>
              </a:rPr>
              <a:t>ПЕРЕЧЕНЬ ПОКАЗАТЕЛЕЙ ДОКУМЕНТА "БЮДЖЕТ ДЛЯ ГРАЖДАН"</a:t>
            </a:r>
            <a:r>
              <a:rPr lang="ru-RU" sz="2400" i="1" dirty="0" smtClean="0">
                <a:latin typeface="Liberation Serif" pitchFamily="18" charset="0"/>
              </a:rPr>
              <a:t/>
            </a:r>
            <a:br>
              <a:rPr lang="ru-RU" sz="2400" i="1" dirty="0" smtClean="0">
                <a:latin typeface="Liberation Serif" pitchFamily="18" charset="0"/>
              </a:rPr>
            </a:br>
            <a:endParaRPr lang="ru-RU" sz="2400" i="1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863410"/>
              </p:ext>
            </p:extLst>
          </p:nvPr>
        </p:nvGraphicFramePr>
        <p:xfrm>
          <a:off x="251520" y="260648"/>
          <a:ext cx="8640960" cy="604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2023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план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2023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темп роста в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городского округа, в общей численности населения городского округа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101,9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детей в возрасте 1 - 6 лет, состоящих на учете для определения в муниципальные дошкольные образовательные учреждения, в общей численности детей в возрасте 1 - 6 лет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общеобразовательных учреждений, сдававших единый государственный экзамен по данным предметам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92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Общая площадь жилых помещений, приходящаяся в среднем на одного жителя, - всего,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кв. 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34,88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33,57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в том числе введенная в действие за один год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кв. 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Удовлетворенность населения организацией транспортного обслуживания в муниципальном образовании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от числа опрошенных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Удовлетворенность населения качеством автомобильных дорог в муниципальном образовании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от числа опрошенных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56,10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Удовлетворенность населения жилищно-коммунальными услугами, уровнем организации теплоснабжения, водоснабжения (водоотведения), электроснабжения, газоснабжения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от числа опрошенных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28 000,00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32 223,12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889058"/>
              </p:ext>
            </p:extLst>
          </p:nvPr>
        </p:nvGraphicFramePr>
        <p:xfrm>
          <a:off x="251520" y="166257"/>
          <a:ext cx="8640960" cy="620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2023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план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2023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темп роста в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19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работников муниципальных учреждений культуры и искусства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44 878,00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52 876,80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учителей муниципальных общеобразовательных учреждений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рублей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44 000,00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49 919,47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Среднемесячная номинальная начисленная заработная плата работников муниципальных учреждений физической культуры и спорта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30 685,60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32 309,14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1 - 6 лет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муниципальных дошкольных образовательных учреждений, здания которых находятся в аварийном состоянии или требуют капитального ремонта, в общем количестве муниципальных дошкольных образовательных учреждений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25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муниципальных общеобразовательных учреждений, здания которых находятся в аварийном состоянии или требуют капитального ремонта, в общем количестве муниципальных общеобразовательных учреждений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0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312665"/>
              </p:ext>
            </p:extLst>
          </p:nvPr>
        </p:nvGraphicFramePr>
        <p:xfrm>
          <a:off x="251520" y="166257"/>
          <a:ext cx="8640960" cy="656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6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2023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план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2023 </a:t>
                      </a: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темп роста в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26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 рублей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27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 правовой формы и формы собственности, в общей численности детей этой возрастной группы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89,49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108,3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муниципальных учреждений культуры, здания которых находятся в аварийном состоянии или требуют капитального ремонта, в общем количестве муниципальных учреждений культуры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57,69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443,8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29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объектов культурного наследия, находящихся в муниципальной собственности и требующих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населения, систематически занимающегося физической культурой и спортом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55,50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55,20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%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рублей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4 065,19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 </a:t>
                      </a:r>
                      <a:endParaRPr lang="ru-RU" sz="1200" b="1" i="0" u="none" strike="noStrike" dirty="0" smtClean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           4576,56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112,6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Liberation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8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33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Объем не завершенного в установленные сроки строительства, осуществляемого за счет средств бюджета городского округа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Liberation Serif"/>
                        </a:rPr>
                        <a:t>тыс. рублей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46,00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51,60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Liberation Serif"/>
                        </a:rPr>
                        <a:t>112,2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41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789040"/>
            <a:ext cx="7772400" cy="149207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/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 smtClean="0">
                <a:latin typeface="Liberation Serif" pitchFamily="18" charset="0"/>
              </a:rPr>
              <a:t/>
            </a:r>
            <a:br>
              <a:rPr lang="ru-RU" sz="2200" b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КОНТАКТНАЯ ИНФОРМАЦИЯ</a:t>
            </a:r>
            <a:r>
              <a:rPr lang="ru-RU" sz="2700" b="1" dirty="0" smtClean="0">
                <a:latin typeface="Liberation Serif" pitchFamily="18" charset="0"/>
              </a:rPr>
              <a:t/>
            </a:r>
            <a:br>
              <a:rPr lang="ru-RU" sz="2700" b="1" dirty="0" smtClean="0">
                <a:latin typeface="Liberation Serif" pitchFamily="18" charset="0"/>
              </a:rPr>
            </a:br>
            <a:r>
              <a:rPr lang="ru-RU" sz="2700" dirty="0" smtClean="0">
                <a:latin typeface="Liberation Serif" pitchFamily="18" charset="0"/>
              </a:rPr>
              <a:t>  </a:t>
            </a:r>
            <a:r>
              <a:rPr lang="ru-RU" sz="2700" b="1" i="1" dirty="0" smtClean="0">
                <a:latin typeface="Liberation Serif" pitchFamily="18" charset="0"/>
              </a:rPr>
              <a:t>НАЧАЛЬНИК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 ФИНАНСОВОГО УПРАВЛЕНИЯ АДМИНИСТРАЦИИ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КАМЕНСКОГО ГОРОДСКОГО ОКРУГА</a:t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/>
            </a:r>
            <a:br>
              <a:rPr lang="ru-RU" sz="2700" b="1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ЛЕЖНЕВА НАТАЛЬЯ ЛЕОНИДОВНА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dirty="0">
                <a:latin typeface="Liberation Serif" pitchFamily="18" charset="0"/>
              </a:rPr>
              <a:t> </a:t>
            </a:r>
            <a:br>
              <a:rPr lang="ru-RU" sz="2700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График работы с 8-00 до 17-00, перерыв с 12-30 до 13-18.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Адрес: г. Каменск-Уральский, пр. Победы, 38а   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Телефоны: 8(3439) 37-08-70, 37-08-71</a:t>
            </a:r>
            <a:br>
              <a:rPr lang="ru-RU" sz="2200" b="1" dirty="0">
                <a:latin typeface="Liberation Serif" pitchFamily="18" charset="0"/>
              </a:rPr>
            </a:br>
            <a:r>
              <a:rPr lang="ru-RU" sz="2200" b="1" dirty="0">
                <a:latin typeface="Liberation Serif" pitchFamily="18" charset="0"/>
              </a:rPr>
              <a:t>Электронная почта:   </a:t>
            </a:r>
            <a:r>
              <a:rPr lang="ru-RU" sz="2200" b="1" u="sng" dirty="0">
                <a:latin typeface="Liberation Serif" pitchFamily="18" charset="0"/>
              </a:rPr>
              <a:t>62039@</a:t>
            </a:r>
            <a:r>
              <a:rPr lang="en-US" sz="2200" b="1" u="sng" dirty="0">
                <a:latin typeface="Liberation Serif" pitchFamily="18" charset="0"/>
              </a:rPr>
              <a:t>mail</a:t>
            </a:r>
            <a:r>
              <a:rPr lang="ru-RU" sz="2200" b="1" u="sng" dirty="0">
                <a:latin typeface="Liberation Serif" pitchFamily="18" charset="0"/>
              </a:rPr>
              <a:t>.</a:t>
            </a:r>
            <a:r>
              <a:rPr lang="en-US" sz="2200" b="1" u="sng" dirty="0">
                <a:latin typeface="Liberation Serif" pitchFamily="18" charset="0"/>
              </a:rPr>
              <a:t>ru</a:t>
            </a:r>
            <a:r>
              <a:rPr lang="en-US" sz="2200" b="1" dirty="0">
                <a:latin typeface="Liberation Serif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0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946593"/>
              </p:ext>
            </p:extLst>
          </p:nvPr>
        </p:nvGraphicFramePr>
        <p:xfrm>
          <a:off x="251520" y="260648"/>
          <a:ext cx="8640959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1914450" cy="235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4" y="3861048"/>
            <a:ext cx="1806438" cy="251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15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844824"/>
            <a:ext cx="8712968" cy="482453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Проект </a:t>
            </a:r>
            <a:r>
              <a:rPr lang="ru-RU" sz="3100" b="1" dirty="0">
                <a:latin typeface="Liberation Serif" pitchFamily="18" charset="0"/>
              </a:rPr>
              <a:t>отчета об исполнении бюджета Каменского городского округа: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- </a:t>
            </a:r>
            <a:r>
              <a:rPr lang="ru-RU" sz="3100" b="1" dirty="0">
                <a:latin typeface="Liberation Serif" pitchFamily="18" charset="0"/>
              </a:rPr>
              <a:t>публикуется в средствах массовой информации;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 - </a:t>
            </a:r>
            <a:r>
              <a:rPr lang="ru-RU" sz="3100" b="1" dirty="0">
                <a:latin typeface="Liberation Serif" pitchFamily="18" charset="0"/>
              </a:rPr>
              <a:t>выносится на публичные слушания в сроки, определенные бюджетным </a:t>
            </a:r>
            <a:r>
              <a:rPr lang="ru-RU" sz="3100" b="1" dirty="0" smtClean="0">
                <a:latin typeface="Liberation Serif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100" b="1" dirty="0">
                <a:latin typeface="Liberation Serif" pitchFamily="18" charset="0"/>
              </a:rPr>
              <a:t> </a:t>
            </a:r>
            <a:r>
              <a:rPr lang="ru-RU" sz="3100" b="1" dirty="0" smtClean="0">
                <a:latin typeface="Liberation Serif" pitchFamily="18" charset="0"/>
              </a:rPr>
              <a:t>    законодательством </a:t>
            </a:r>
            <a:r>
              <a:rPr lang="ru-RU" sz="3100" b="1" dirty="0">
                <a:latin typeface="Liberation Serif" pitchFamily="18" charset="0"/>
              </a:rPr>
              <a:t>Российской Федерации.</a:t>
            </a:r>
            <a:endParaRPr lang="ru-RU" sz="3100" dirty="0">
              <a:latin typeface="Liberation Serif" pitchFamily="18" charset="0"/>
            </a:endParaRPr>
          </a:p>
          <a:p>
            <a:pPr marL="0" indent="0" algn="just">
              <a:buNone/>
            </a:pPr>
            <a:r>
              <a:rPr lang="ru-RU" sz="3100" b="1" dirty="0" smtClean="0">
                <a:latin typeface="Liberation Serif" pitchFamily="18" charset="0"/>
              </a:rPr>
              <a:t>    Публичные </a:t>
            </a:r>
            <a:r>
              <a:rPr lang="ru-RU" sz="3100" b="1" dirty="0">
                <a:latin typeface="Liberation Serif" pitchFamily="18" charset="0"/>
              </a:rPr>
              <a:t>слушания</a:t>
            </a:r>
            <a:r>
              <a:rPr lang="ru-RU" sz="3100" dirty="0">
                <a:latin typeface="Liberation Serif" pitchFamily="18" charset="0"/>
              </a:rPr>
              <a:t>  - форма участия населения в осуществлении местного самоуправления. 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Публичные </a:t>
            </a:r>
            <a:r>
              <a:rPr lang="ru-RU" sz="3100" dirty="0"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отчета об исполнении бюджета городского </a:t>
            </a:r>
            <a:r>
              <a:rPr lang="ru-RU" sz="3100" dirty="0" smtClean="0">
                <a:latin typeface="Liberation Serif" pitchFamily="18" charset="0"/>
              </a:rPr>
              <a:t>округа.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  <a:p>
            <a:pPr marL="0" indent="0" algn="just">
              <a:buNone/>
            </a:pPr>
            <a:r>
              <a:rPr lang="ru-RU" sz="3100" dirty="0" smtClean="0">
                <a:latin typeface="Liberation Serif" pitchFamily="18" charset="0"/>
              </a:rPr>
              <a:t>     Результат </a:t>
            </a:r>
            <a:r>
              <a:rPr lang="ru-RU" sz="3100" dirty="0">
                <a:latin typeface="Liberation Serif" pitchFamily="18" charset="0"/>
              </a:rPr>
              <a:t>публичных слушаний – заключение, в котором отражаются выраженные позиции жителей Каменского  городского округа и рекомендации, сформулированные по результатам публичных слушаний. Заключение о результатах публичных слушаний подлежит опубликованию. </a:t>
            </a:r>
          </a:p>
          <a:p>
            <a:pPr marL="0" indent="0" algn="just">
              <a:buNone/>
            </a:pPr>
            <a:r>
              <a:rPr lang="ru-RU" sz="3100" b="1" i="1" dirty="0" smtClean="0">
                <a:latin typeface="Liberation Serif" pitchFamily="18" charset="0"/>
              </a:rPr>
              <a:t>     Публичные </a:t>
            </a:r>
            <a:r>
              <a:rPr lang="ru-RU" sz="3100" b="1" i="1" dirty="0">
                <a:latin typeface="Liberation Serif" pitchFamily="18" charset="0"/>
              </a:rPr>
              <a:t>слушания по проекту отчета об исполнении бюджета Каменского городского округа за </a:t>
            </a:r>
            <a:r>
              <a:rPr lang="ru-RU" sz="3100" b="1" i="1" dirty="0" smtClean="0">
                <a:latin typeface="Liberation Serif" pitchFamily="18" charset="0"/>
              </a:rPr>
              <a:t>2023 </a:t>
            </a:r>
            <a:r>
              <a:rPr lang="ru-RU" sz="3100" b="1" i="1" dirty="0">
                <a:latin typeface="Liberation Serif" pitchFamily="18" charset="0"/>
              </a:rPr>
              <a:t>год состоялись </a:t>
            </a:r>
            <a:r>
              <a:rPr lang="ru-RU" sz="3100" b="1" i="1" dirty="0" smtClean="0">
                <a:latin typeface="Liberation Serif" pitchFamily="18" charset="0"/>
              </a:rPr>
              <a:t>10 </a:t>
            </a:r>
            <a:r>
              <a:rPr lang="ru-RU" sz="3100" b="1" i="1" dirty="0">
                <a:latin typeface="Liberation Serif" pitchFamily="18" charset="0"/>
              </a:rPr>
              <a:t>апреля  </a:t>
            </a:r>
            <a:r>
              <a:rPr lang="ru-RU" sz="3100" b="1" i="1" dirty="0" smtClean="0">
                <a:latin typeface="Liberation Serif" pitchFamily="18" charset="0"/>
              </a:rPr>
              <a:t>2024 </a:t>
            </a:r>
            <a:r>
              <a:rPr lang="ru-RU" sz="3100" b="1" i="1" dirty="0">
                <a:latin typeface="Liberation Serif" pitchFamily="18" charset="0"/>
              </a:rPr>
              <a:t>года.</a:t>
            </a:r>
            <a:endParaRPr lang="ru-RU" sz="3100" dirty="0">
              <a:latin typeface="Liberation Serif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i="1" dirty="0" smtClean="0">
                <a:latin typeface="Liberation Serif" pitchFamily="18" charset="0"/>
              </a:rPr>
              <a:t/>
            </a:r>
            <a:br>
              <a:rPr lang="ru-RU" sz="3100" i="1" dirty="0" smtClean="0">
                <a:latin typeface="Liberation Serif" pitchFamily="18" charset="0"/>
              </a:rPr>
            </a:br>
            <a:r>
              <a:rPr lang="ru-RU" sz="3100" b="1" i="1" dirty="0" smtClean="0">
                <a:latin typeface="Liberation Serif" pitchFamily="18" charset="0"/>
              </a:rPr>
              <a:t>СПОСОБЫ УЧАСТИЯ ГРАЖДАН В  ОБЩЕСТВЕННОМ  ОБСУЖДЕНИИ  ПРОЕКТА ОТЧЕТА ОБ ИСПОЛНЕНИИ БЮДЖЕТА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7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928992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>МУНИЦИПАЛЬНОЕ ОБРАЗОВАНИЕ КАМЕНСКИЙ ГОРОДСКОЙ ОКРУГ</a:t>
            </a:r>
            <a:r>
              <a:rPr lang="ru-RU" sz="1700" dirty="0" smtClean="0">
                <a:solidFill>
                  <a:schemeClr val="bg1"/>
                </a:solidFill>
                <a:latin typeface="Liberation Serif" pitchFamily="18" charset="0"/>
              </a:rPr>
              <a:t/>
            </a:r>
            <a:br>
              <a:rPr lang="ru-RU" sz="1700" dirty="0" smtClean="0">
                <a:solidFill>
                  <a:schemeClr val="bg1"/>
                </a:solidFill>
                <a:latin typeface="Liberation Serif" pitchFamily="18" charset="0"/>
              </a:rPr>
            </a:br>
            <a:r>
              <a:rPr lang="ru-RU" sz="1700" b="1" i="1" dirty="0" smtClean="0">
                <a:solidFill>
                  <a:schemeClr val="bg1"/>
                </a:solidFill>
                <a:latin typeface="Liberation Serif" pitchFamily="18" charset="0"/>
              </a:rPr>
              <a:t>С ЦЕНТРОМ  В П.Г.Т. МАРТЮШ  РАСПОЛОЖЕН ВОКРУГ КРУПНОГО ПРОМЫШЛЕННОГО ЦЕНТРА СРЕДНЕГО УРАЛА – ГОРОДА КАМЕНСКА-УРАЛЬСКОГО В ЮГО-ВОСТОЧНОЙ ЧАСТИ СВЕРДЛОВСКОЙ ОБЛАСТИ В 100 КМ ОТ Г. ЕКАТЕРИНБУРГА. ПЛОЩАДЬ МУНИЦИПАЛЬНОГО ОБРАЗОВАНИЯ 214 602 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В СОСТАВ КАМЕНСКОГО ГОРОДСКОГО ОКРУГА И КАМЕНСКОГО РАЙОНА ВХОДЯТ 65 НАСЕЛЁННЫХ ПУНКТОВ (1 ПОСЁЛОК ГОРОДСКОГО ТИПА, 11 ПОСЁЛКОВ,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20 СЁЛ И 33 ДЕРЕВНИ), РАСПРЕДЕЛЁННЫХ МЕЖДУ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16 СЕЛЬСКИМИ АДМИНИСТРАЦИЯМИ</a:t>
            </a:r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660" y="4826675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7030A0"/>
                </a:solidFill>
                <a:latin typeface="Liberation Serif" pitchFamily="18" charset="0"/>
              </a:rPr>
              <a:t>КАМЕНСКИЙ РАЙОН С ЦЕНТРОМ В Г.КАМЕНСК-УРАЛЬСКИЙ ОБРАЗОВАН В СООТВЕТСТВИИ С УКАЗОМ ПРЕЗИДИУМА ВЕРХОВНОГО СОВЕТА РСФСР ОТ 13 ЯНВАРЯ 1965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6021288"/>
            <a:ext cx="738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7030A0"/>
                </a:solidFill>
                <a:latin typeface="Liberation Serif" pitchFamily="18" charset="0"/>
              </a:rPr>
              <a:t>В</a:t>
            </a:r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АЖНУЮ РОЛЬ В ЭКОНОМИКЕ КАМЕНСКОГО ГОРОДСКОГО ОКРУГА ИГРАЕТ СЕЛЬСКОЕ ХОЗЯЙСТВО. ОСНОВНЫЕ СЕЛЬСКОХОЗЯЙСТВЕННЫЕ ОРГАНИЗАЦИИ — ЭТО АО «КАМЕНСКОЕ», СПК «СМОЛИНСКИЕ КЛЮЧИКИ», ООО «РОДИНА», ООО «ФОРТУНА», ООО «АГРОН-18», ООО «АГРОФИРМА «ТРАВЯНСКОЕ».</a:t>
            </a:r>
          </a:p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 НА ТЕРРИТОРИИ КАМЕНСКОГО ГОРОДСКОГО ОКРУГА КРЕСТЬЯНСКИЕ (ФЕРМЕРСКИЕ ХОЗЯЙСТВА)</a:t>
            </a:r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7" y="1700807"/>
            <a:ext cx="2736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030A0"/>
                </a:solidFill>
                <a:latin typeface="Liberation Serif" pitchFamily="18" charset="0"/>
              </a:rPr>
              <a:t>НА ТЕРРИТОРИИ КАМЕНСКОГО ГОРОДСКОГО ОКРУГА РАБОТАЕТ ОДНО КРУПНОЕ ПРОМЫШЛЕННОЕ ПРЕДПРИЯТИЕ - УАО «УРАЛТРАНСТРОМ», КОТОРОЕ ПРОИЗВОДИТ ДОРОЖНЫЕ ПЛИТЫ </a:t>
            </a:r>
          </a:p>
          <a:p>
            <a:pPr algn="ctr"/>
            <a:endParaRPr lang="ru-RU" sz="1000" b="1" dirty="0">
              <a:solidFill>
                <a:srgbClr val="7030A0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30364"/>
              </p:ext>
            </p:extLst>
          </p:nvPr>
        </p:nvGraphicFramePr>
        <p:xfrm>
          <a:off x="251520" y="1844824"/>
          <a:ext cx="8712968" cy="486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Экономические показатели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План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Факт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Отклонение от плана, 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Calibri"/>
                        </a:rPr>
                        <a:t>Численность постоянного населения муниципального образования (среднегодовая), чел. в том числе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26 505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26 409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99,6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число родившихся, чел.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270,0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227,0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84,1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число умерших, чел.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410,0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402,0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98,0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2.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Естественная убыль населения, чел.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-140,0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-175,0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7030A0"/>
                          </a:solidFill>
                          <a:effectLst/>
                          <a:latin typeface="Liberation Serif"/>
                        </a:rPr>
                        <a:t>125,0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3.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Объем инвестиций в основной капитал за счет всех источников финансирования  млн.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547,63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842,0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153,8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6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Среднемесячная номинальная заработная плата на одного работающего крупных и средних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 предприятий и некоммерческих организаций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, 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44 711,3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44 596,6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99,7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5.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Уровень безработицы, %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2,43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1,58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65,0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6.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Расходы </a:t>
                      </a: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бюджета Каменского городского округа составили,  тыс.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1 866 303,2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1 733 091,2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92,9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0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7.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Доходы бюджета Каменского городского округа составили,  тыс. руб.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1 797 484,5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1 733 980,1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Liberation Serif" pitchFamily="18" charset="0"/>
                        </a:rPr>
                        <a:t>96,5</a:t>
                      </a:r>
                      <a:endParaRPr lang="ru-RU" sz="1200" dirty="0">
                        <a:solidFill>
                          <a:srgbClr val="7030A0"/>
                        </a:solidFill>
                        <a:latin typeface="Liberation Serif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3967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Liberation Serif" pitchFamily="18" charset="0"/>
              </a:rPr>
              <a:t/>
            </a:r>
            <a:br>
              <a:rPr lang="ru-RU" sz="3100" b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ДОСТИЖЕНИЕ ПРОГНОЗНЫХ ЗНАЧЕНИЙ ЭКОНОМИЧЕСКИХ ПОКАЗАТЕЛЕЙ,</a:t>
            </a:r>
            <a:r>
              <a:rPr lang="ru-RU" sz="2700" i="1" dirty="0" smtClean="0">
                <a:latin typeface="Liberation Serif" pitchFamily="18" charset="0"/>
              </a:rPr>
              <a:t/>
            </a:r>
            <a:br>
              <a:rPr lang="ru-RU" sz="2700" i="1" dirty="0" smtClean="0">
                <a:latin typeface="Liberation Serif" pitchFamily="18" charset="0"/>
              </a:rPr>
            </a:br>
            <a:r>
              <a:rPr lang="ru-RU" sz="2700" b="1" i="1" dirty="0" smtClean="0">
                <a:latin typeface="Liberation Serif" pitchFamily="18" charset="0"/>
              </a:rPr>
              <a:t>ВЛИЯЮЩИХ НА ПАРАМЕТРЫ БЮДЖЕТА КАМЕНСКОГО ГОРОДСКОГО ОКРУГА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631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Волна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Волна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2295</TotalTime>
  <Words>4633</Words>
  <Application>Microsoft Office PowerPoint</Application>
  <PresentationFormat>Экран (4:3)</PresentationFormat>
  <Paragraphs>1190</Paragraphs>
  <Slides>59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Волна</vt:lpstr>
      <vt:lpstr>             </vt:lpstr>
      <vt:lpstr>Презентация PowerPoint</vt:lpstr>
      <vt:lpstr>ОСНОВНЫЕ ПОНЯТИЯ И ТЕРМИНЫ</vt:lpstr>
      <vt:lpstr>БЮДЖЕТНЫЙ ПРОЦЕСС - ЕЖЕГОДНОЕ ФОРМИРОВАНИЕ И ИСПОЛНЕНИЕ БЮДЖЕТА </vt:lpstr>
      <vt:lpstr> ЭТАПЫ СОСТАВЛЕНИЯ БЮДЖЕТНОЙ ОТЧЕТНОСТИ </vt:lpstr>
      <vt:lpstr>Презентация PowerPoint</vt:lpstr>
      <vt:lpstr>  СПОСОБЫ УЧАСТИЯ ГРАЖДАН В  ОБЩЕСТВЕННОМ  ОБСУЖДЕНИИ  ПРОЕКТА ОТЧЕТА ОБ ИСПОЛНЕНИИ БЮДЖЕТА </vt:lpstr>
      <vt:lpstr>   МУНИЦИПАЛЬНОЕ ОБРАЗОВАНИЕ КАМЕНСКИЙ ГОРОДСКОЙ ОКРУГ С ЦЕНТРОМ  В П.Г.Т. МАРТЮШ  РАСПОЛОЖЕН ВОКРУГ КРУПНОГО ПРОМЫШЛЕННОГО ЦЕНТРА СРЕДНЕГО УРАЛА – ГОРОДА КАМЕНСКА-УРАЛЬСКОГО В ЮГО-ВОСТОЧНОЙ ЧАСТИ СВЕРДЛОВСКОЙ ОБЛАСТИ В 100 КМ ОТ Г. ЕКАТЕРИНБУРГА. ПЛОЩАДЬ МУНИЦИПАЛЬНОГО ОБРАЗОВАНИЯ 214 602 ГА </vt:lpstr>
      <vt:lpstr> ДОСТИЖЕНИЕ ПРОГНОЗНЫХ ЗНАЧЕНИЙ ЭКОНОМИЧЕСКИХ ПОКАЗАТЕЛЕЙ, ВЛИЯЮЩИХ НА ПАРАМЕТРЫ БЮДЖЕТА КАМЕНСКОГО ГОРОДСКОГО ОКРУГА </vt:lpstr>
      <vt:lpstr>  ОСНОВНЫЕ ХАРАКТЕРИСТИКИ ОТЧЕТА ОБ ИСПОЛНЕНИИ БЮДЖЕТА МО «КАМЕНСКИЙ ГОРОДСКОЙ ОКРУГ» ЗА 2023 ГОД </vt:lpstr>
      <vt:lpstr> ВИДЫ ДОХОДОВ БЮДЖЕТА МО «КАМЕНСКИЙ  ГОРОДСКОЙ ОКРУГ»  НА 2023 ГОД </vt:lpstr>
      <vt:lpstr>МЕЖБЮДЖЕТНЫЕ ТРАНСФЕРТЫ – ОСНОВНОЙ ВИД БЕЗВОЗМЕЗДНЫХ ПЕРЕЧИСЛЕНИЙ </vt:lpstr>
      <vt:lpstr>ДОХОДЫ БЮДЖЕТА ЗА 2023 ГОД</vt:lpstr>
      <vt:lpstr> ДИНАМИКА ИСПОЛНЕНИЯ ДОХОДОВ  КАМЕНСКОГО ГОРОДСКОГО ОКРУГА ЗА 2022-2023 ГОДЫ </vt:lpstr>
      <vt:lpstr> ИСПОЛНЕНИЕ БЮДЖЕТА ПО  СОБСТВЕННЫМ ДОХОДАМ В 2022-2023 ГОДАХ  </vt:lpstr>
      <vt:lpstr>СТРУКТУРА НАЛОГОВЫХ И НЕНАЛОГОВЫХ ДОХОДОВ В 2023 ГОДУ</vt:lpstr>
      <vt:lpstr> СТРУКТУРА БЕЗВОЗМЕЗДНЫХ ПОСТУПЛЕНИЙ В БЮДЖЕТ  КАМЕНСКОГО ГОРОДСКОГО ОКРУГА В 2023Г. </vt:lpstr>
      <vt:lpstr>   ДИНАМИКА ПОСТУПЛЕНИЯ НАЛОГОВЫХ И НЕНАЛОГОВЫХ ДОХОДОВ  В БЮДЖЕТ МУНИЦИПАЛЬНОГО ОБРАЗОВАНИЯ  «КАМЕНСКИЙ ГОРОДСКОЙ ОКРУГ» В 2022-2023 ГОДАХ  </vt:lpstr>
      <vt:lpstr>НАЛОГ НА ДОХОДЫ ФИЗИЧЕСКИХ ЛИЦ (ТЫС. РУБ.) </vt:lpstr>
      <vt:lpstr>НАЛОГИ НА СОВОКУПНЫЙ ДОХОД (ТЫС. РУБЛЕЙ) </vt:lpstr>
      <vt:lpstr> ДОХОДЫ ОТ ИСПОЛЬЗОВАНИЯ ИМУЩЕСТВА, НАХОДЯЩЕГОСЯ  В ГОСУДАРСТВЕННОЙ И МУНИЦИПАЛЬНОЙ СОБСТВЕННОСТИ </vt:lpstr>
      <vt:lpstr>ПЛАТА ЗА НЕГАТИВНОЕ ВОЗДЕЙСТВИЕ  НА ОКРУЖАЮЩУЮ СРЕДУ (ТЫС. РУБ.) </vt:lpstr>
      <vt:lpstr>ДОХОДЫ ОТ ОКАЗАНИЯ ПЛАТНЫХ УСЛУГ  (ТЫС. РУБ.) </vt:lpstr>
      <vt:lpstr>ДОХОДЫ ОТ ПРОДАЖИ МАТЕРИАЛЬНЫХ  И НЕМАТЕРИАЛЬНЫХ АКТИВОВ (ТЫС. РУБ.) </vt:lpstr>
      <vt:lpstr>  ШТРАФЫ, САНКЦИИ, ВОЗМЕЩЕНИЕ УЩЕРБА  (ТЫС. РУБ.) </vt:lpstr>
      <vt:lpstr>   БЕЗВОЗМЕЗДНЫЕ ПОСТУПЛЕНИЯ ОТ ДРУГИХ БЮДЖЕТОВ  БЮДЖЕТНОЙ СИСТЕМЫ РОССИЙСКОЙ ФЕДЕРАЦИИ (ТЫС. РУБ.) </vt:lpstr>
      <vt:lpstr>РАСХОДЫ БЮДЖЕТА</vt:lpstr>
      <vt:lpstr>    СТРУКТУРА РАСХОДОВ ПО ИСПОЛНЕНИЮ БЮДЖЕТА КАМЕНСКОГО ГОРОДСКОГО ОКРУГА ЗА 2023 ГОД ПО ОСНОВНЫМ РАЗДЕЛАМ Наибольшую долю в расходах бюджета составили расходы по разделам:  «Образование» - 46,3%,  «Жилищно - коммунальное хозяйство» - 16,2%,  «Общегосударственные вопросы» - 10,7%,  «Культура, кинематография» - 8,1%, «Социальная политика» - 7,8%,  «Национальная экономика» - 6,8%  </vt:lpstr>
      <vt:lpstr>ИСПОЛНЕНИЕ РАСХОДОВ БЮДЖЕТА ПО НАПРАВЛЕНИЮ ДЕЯТЕЛЬНОСТИ КАМЕНСКОГО ГОРОДСКОГО ОКРУГА ЗА 2023 ГОД  </vt:lpstr>
      <vt:lpstr>РАСХОДЫ БЮДЖЕТА КАМЕНСКОГО ГОРОДСКОГО ОКРУГА ЗА 2023 ГОД НА ДУШУ НАСЕЛЕНИЯ                                                                                                        В ТЫС. РУБ.</vt:lpstr>
      <vt:lpstr>Презентация PowerPoint</vt:lpstr>
      <vt:lpstr>  СОЦИАЛЬНО ЗНАЧИМЫЕ РАСХОДЫ БЮДЖЕТА КАМЕНСКОГО ГОРОДСКОГО ОКРУГА В 2023 ГОДУ,  В СРАВНЕНИИ РАСХОДАМИ В 2022 ГОДУ                                                                             (В ТЫС. РУБЛЕЙ)   </vt:lpstr>
      <vt:lpstr>  ИСПОЛНЕНИЕ РАСХОДОВ БЮДЖЕТА КАМЕНСКОГО ГОРОДСКОГО ОКРУГА  НА ОБРАЗОВАНИЕ В 2022, 2023 ГОДАХ </vt:lpstr>
      <vt:lpstr>  ИСПОЛНЕНИЕ РАСХОДОВ БЮДЖЕТА КАМЕНСКОГО ГОРОДСКОГО ОКРУГА  НА КУЛЬТУРУ В 2022, 2023 ГОДАХ </vt:lpstr>
      <vt:lpstr>  ИСПОЛНЕНИЕ РАСХОДОВ БЮДЖЕТА КАМЕНСКОГО ГОРОДСКОГО ОКРУГА  НА ЖИЛИЩНО-КОММУНАЛЬНОЕ ХОЗЯЙСТВО В 2022, 2023 ГОДАХ </vt:lpstr>
      <vt:lpstr>  ИСПОЛНЕНИЕ РАСХОДОВ БЮДЖЕТА КАМЕНСКОГО ГОРОДСКОГО ОКРУГА  НА СОЦИАЛЬНУЮ ПОЛИТИКУ В 2022, 2023 ГОДАХ </vt:lpstr>
      <vt:lpstr>                В РАМКАХ МУНИЦИПАЛЬНОЙ ПРОГРАММЫ  «УЛУЧШЕНИЕ ЖИЛИЩНЫХ УСЛОВИЙ МОЛОДЫХ СЕМЕЙ КАМЕНСКОГО ГОРОДСКОГО ОКРУГА ДО 2026 ГОДА» ЗАПЛАНИРОВАНО И ИЗРАСХОДОВАНО 2 741 760,00 РУБ. В ТОМ ЧИСЛЕ ЗА СЧЕТ ФЕДЕРАЛЬНЫХ СРЕДСТВ  - 342 723,0 РУБ., ЗА СЧЕТ СРЕДСТВ ОБЛАСТНОГО БЮДЖЕТА – 1 052 637,0 РУБ., ЗА СЧЕТ СРЕДСТВ МЕСТНОГО БЮДЖЕТА – 1 346 400,0 РУБ.).                                                                                                                                                                                                                                                                                   ЗАКЛЮЧЕНО СОГЛАШЕНИЕ С МИНИСТЕРСТВОМ                                                                                                                       СТРОИТЕЛЬСТВА И РАЗВИТИЯ ИНФРАСТРУКТУРЫ                                                                                                             СВЕРДЛОВСКОЙ ОБЛАСТИ О ПРЕДОСТАВЛЕНИИ                                                                                                              СУБСИДИЙ НА СОФИНАНСИРОВАНИЕ СОЦИАЛЬНЫХ                                                                                                       ВЫПЛАТ МОЛОДЫМ СЕМЬЯМ, ВЫДАНЫ                                                                                                        СВИДЕТЕЛЬСТВА 3 МОЛОДЫМ СЕМЬЯМ                                                                                                                   (С.ПОЗАРИХА, С.КЛЕВАКИНСКОЕ, С.НОВОИСЕТСКОЕ),                                                                                               ПЕРВОЙ СЕМЬЕЙ СРЕДСТВА СОЦИАЛЬНОЙ ВЫПЛАТЫ                                                                                               НАПРАВЛЕНЫ НА ПОГАШЕНИЕ РАНЕЕ ВЗЯТОГО                                                                                               ИПОТЕЧНОГО КРЕДИТА НА ПРИОБРЕТЕНИЕ ЖИЛОГО                                                                                                 ПОМЕЩЕНИЯ В С.ПОЗАРИХА, ОБЩЕЙ ПЛОЩАДЬЮ                                                                                     42,5 КВ.М,                                                                                                         ВТОРОЙ СЕМЬЕЙ ПРИОБРЕТЕНО ЖИЛОЕ ПОМЕЩЕНИЕ                                                                                                         В Г.КАМЕНСК-УРАЛЬСКИЙ, ОБЩЕЙ ПЛОЩАДЬЮ 81,3 КВ.М,                                                                                                     ТРЕТЬЕЙ СЕМЬЕЙ ПРИОБРЕТЕНО ЖИЛОЕ ПОМЕЩЕНИЕ                                                                                                     В С.НОВОИСЕТСКОЕ, ОБЩЕЙ ПЛОЩАДЬЮ 58,8 КВ.М. </vt:lpstr>
      <vt:lpstr>           В РАМКАХ МУНИЦИПАЛЬНОЙ ПРОГРАММЫ «УЛУЧШЕНИЕ ЖИЛИЩНЫХ УСЛОВИЙ И ОБЕСПЕЧЕНИЕ ЖИЛЬЕМ ГРАЖДАН, ПРОЖИВАЮЩИХ НА ТЕРРИТОРИИ  КАМЕНСКОГО ГОРОДСКОГО ОКРУГА ДО 2026 ГОДА» ЗАПЛАНИРОВАНО И ИЗРАСХОДОВАНО 1 620 000,0 РУБ.                                                                                                                                                                                                                                   В РАМКАХ МЕРОПРИЯТИЯ «ПРИОБРЕТЕНИЕ ЖИЛЫХ                                                                              ПОМЕЩЕНИЙ В МУНИЦИПАЛЬНУЮ СОБСТВЕННОСТЬ»                                                                           ПРИОБРЕТЕНЫ ДВЕ ОДНОКОМНАТНЫЕ                                                                                                     КВАРТИРЫ В С.КОЛЧЕДАН, ОБЩЕЙ                                                                       ПЛОЩАДЬЮ 31,7 КВ.М                                                                                                                                И В С.КЛЕВАКИНСКОЕ,                                                                                ОБЩЕЙ ПЛОЩАДЬЮ 40,3 КВ.М.  </vt:lpstr>
      <vt:lpstr>                   В РАМКАХ МУНИЦИПАЛЬНОЙ ПРОГРАММЫ "КОМПЛЕКСНОЕ РАЗВИТИЕ СЕЛЬСКИХ ТЕРРИТОРИЙ КАМЕНСКОГО ГОРОДСКОГО ОКРУГА ДО 2026 ГОДА" ЗАПЛАНИРОВАНО И ИЗРАСХОДОВАНО 3 256 900,00 РУБ.     В РАМКАХ МЕРОПРИЯТИЯ «УЛУЧШЕНИЕ ЖИЛИЩНЫХ УСЛОВИЙ ГРАЖДАН, ПРОЖИВАЮЩИХ НА СЕЛЬСКИХ ТЕРРИТОРИЯХ» РАСХОДЫ ОСУЩЕСТВЛЯЛИСЬ  ИЗ ТРЕХ БЮДЖЕТОВ: ФЕДЕРАЛЬНОГО, ОБЛАСТНОГО И МЕСТНОГО.  ЗАКЛЮЧЕНЫ СОГЛАШЕНИЯ С МИНИСТЕРСТВОМ АПКИП СО О ПРЕДОСТАВЛЕНИИ СУБСИДИЙ НА СОФИНАНСИРОВАНИЕ МЕРОПРИЯТИЙ ПО УЛУЧШЕНИЮ ЖИЛИЩНЫХ УСЛОВИЙ ГРАЖДАН, ПРОЖИВАЮЩИХ НА СЕЛЬСКИХ ТЕРРИТОРИЯХ, ПРЕДУСМОТРЕНО 3 256 900,0 РУБ.:   - СРЕДСТВА СУБСИДИЙ – 856 900,0 РУБ.,  ИЗ НИХ СРЕДСТВА ФЕДЕРАЛЬНОГО БЮДЖЕТА  - 330 600,0 РУБ.,     СРЕДСТВА ОБЛАСТНОГО БЮДЖЕТА  - 526 300,0 РУБ.   - СРЕДСТВА МЕСТНОГО БЮДЖЕТА  - 2 400 000,0 РУБ.    ВЫДАНЫ  СВИДЕТЕЛЬСТВА ДВУМ СЕМЬЯМ ИЗ С.ЧЕРЕМХОВО  И ДВУМ СЕМЬЯМ ИЗ Д.ЧЕРНОУСОВА.   СЕМЬЯМИ ПРИОБРЕТЕНЫ: - ЖИЛОЕ ПОМЕЩЕНИЯ В С.ПОЗАРИХА, ОБЩЕЙ ПЛОЩАДЬЮ 48,5 КВ.М; - ЖИЛОЙ ДОМ В Д.БЕЛОВОДЬЕ, ОБЩЕЙ ПЛОЩАДЬЮ 86,5 КВ.М; - ЖИЛОЕ ПОМЕЩЕНИЕ В С.КЛЕВАКИНСКОЕ, ОБЩЕЙ ПЛОЩАДЬЮ 37,3 КВ.М; - ЖИЛОЙ ДОМ В С.ЧЕРЕМХОВО, ОБЩЕЙ ПЛОЩАДЬЮ 68,9 КВ.М. </vt:lpstr>
      <vt:lpstr>В РАМКАХ МУНИЦИПАЛЬНОЙ ПРОГРАММЫ "СТРОИТЕЛЬСТВО, ГАЗИФИКАЦИЯ НАСЕЛЕННЫХ ПУНКТОВ В КАМЕНСКОМ ГОРОДСКОМ ОКРУГЕ ДО 2026 ГОДА" ЗАПЛАНИРОВАНО 19 446 600,00 РУБ., РАСХОДЫ ЗА ГОД СОСТАВИЛИ 15 563 716,93 РУБ. И ИСПОЛНЕНЫ НА 80,0%.</vt:lpstr>
      <vt:lpstr>В РАМКАХ  МУНИЦИПАЛЬНОЙ ПРОГРАММЫ "РАЗВИТИЕ СИСТЕМЫ ОБРАЗОВАНИЯ МО "КАМЕНСКИЙ ГОРОДСКОЙ ОКРУГ" ДО 2026 ГОДА" ЗАПЛАНИРОВАНО 819 382 930,36 РУБ., РАСХОДЫ ЗА ГОД СОСТАВИЛИ  782 684 840,42 РУБ. И ИСПОЛНЕНЫ НА 95,5%.</vt:lpstr>
      <vt:lpstr> В РАМКАХ ПОДПРОГРАММЫ "РАЗВИТИЕ СИСТЕМЫ ОБЩЕГО ОБРАЗОВАНИЯ В МО "КАМЕНСКИЙ ГОРОДСКОЙ ОКРУГ": ЗАПЛАНИРОВАНО 452 203 977,06 РУБ., ИСПОЛНЕНО 437 568 287,89 РУБ.   </vt:lpstr>
      <vt:lpstr> В РАМКАХ  "РАЗВИТИЕ КУЛЬТУРЫ, ФИЗИЧЕСКОЙ КУЛЬТУРЫ, СПОРТА, МОЛОДЕЖНОЙ ПОЛИТИКИ, ДОПОЛНИТЕЛЬНОГО ОБРАЗОВАНИЯ В СФЕРЕ КУЛЬТУРЫ И СПОРТА В КАМЕНСКОМ ГОРОДСКОМ ОКРУГЕ ДО 2026 ГОДА" ЗАПЛАНИРОВАНО 189 815 900,0 РУБ., РАСХОДЫ ЗА ГОД СОСТАВИЛИ  182 659 356,43 РУБ. И ИСПОЛНЕНЫ НА 96,23%. </vt:lpstr>
      <vt:lpstr> В РАМКАХ ПОДПРОГРАММЫ «РАЗВИТИЕ ФИЗИЧЕСКОЙ КУЛЬТУРЫ И СПОРТА В КАМЕНСКОМ ГОРОДСКОМ ОКРУГЕ» ПРОИЗВЕДЕНЫ РАСХОДЫ В РАЗМЕРЕ 16 665 014,81 РУБ. РАСХОДЫ ОСУЩЕСТВЛЯЛИСЬ МБУ  «ФИЗКУЛЬТУРНО-СПОРТИВНЫЙ КОМПЛЕКС КАМЕНСКОГО ГОРОДСКОГО ОКРУГА» И МБУДО «КАМЕНСКАЯ СПОРТИВНАЯ ШКОЛА»  </vt:lpstr>
      <vt:lpstr> ИСПОЛНЕНИЕ БЮДЖЕТА  НА РЕАЛИЗАЦИЮ МУНИЦИПАЛЬНЫХ ПРОГРАММ В 2023 ГОДУ  в тыс.руб.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2023 ГОДУ в тыс. руб.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2023 ГОДУ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2023 ГОДУ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2023 ГОДУ в тыс. руб.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ИСПОЛНЕНИЕ БЮДЖЕТА  НА РЕАЛИЗАЦИЮ МУНИЦИПАЛЬНЫХ ПРОГРАММ В 2023 ГОДУ в тыс. руб.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СТРУКТУРА РАСХОДОВ БЮДЖЕТА КАМЕНСКОГО ГОРОДСКОГО ОКРУГА НА 2019 – 2023 ГОДЫ </vt:lpstr>
      <vt:lpstr>Презентация PowerPoint</vt:lpstr>
      <vt:lpstr> МУНИЦИПАЛЬНЫЙ ДОЛГ МО «КАМЕНСКИЙ ГОРОДСКОЙ ОКРУГ» ПО СОСТОЯНИЮ  НА 01 ЯНВАРЯ 2014-2023 ГОДОВ </vt:lpstr>
      <vt:lpstr>ПОЛУЧЕНИЕ КРЕДИТОВ ОТ ДРУГИХ БЮДЖЕТОВ  БЮДЖЕТНОЙ СИСТЕМЫ                            РОССИЙСКОЙ ФЕДЕРАЦИИ (ИЗ ОБЛАСТНОГО БЮДЖЕТА) </vt:lpstr>
      <vt:lpstr>ПЕРЕЧЕНЬ ПОКАЗАТЕЛЕЙ ДОКУМЕНТА "БЮДЖЕТ ДЛЯ ГРАЖДАН" </vt:lpstr>
      <vt:lpstr>Презентация PowerPoint</vt:lpstr>
      <vt:lpstr>Презентация PowerPoint</vt:lpstr>
      <vt:lpstr>Презентация PowerPoint</vt:lpstr>
      <vt:lpstr>                      КОНТАКТНАЯ ИНФОРМАЦИЯ   НАЧАЛЬНИК  ФИНАНСОВОГО УПРАВЛЕНИЯ АДМИНИСТРАЦИИ КАМЕНСКОГО ГОРОДСКОГО ОКРУГА  ЛЕЖНЕВА НАТАЛЬЯ ЛЕОНИДОВНА   График работы с 8-00 до 17-00, перерыв с 12-30 до 13-18. Адрес: г. Каменск-Уральский, пр. Победы, 38а    Телефоны: 8(3439) 37-08-70, 37-08-71 Электронная почта:   62039@mail.ru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И ТЕРМИНЫ</dc:title>
  <dc:creator>Медведева</dc:creator>
  <cp:lastModifiedBy>Пользователь Windows</cp:lastModifiedBy>
  <cp:revision>200</cp:revision>
  <dcterms:created xsi:type="dcterms:W3CDTF">2024-04-26T06:45:53Z</dcterms:created>
  <dcterms:modified xsi:type="dcterms:W3CDTF">2024-06-07T05:35:21Z</dcterms:modified>
</cp:coreProperties>
</file>